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4" r:id="rId8"/>
    <p:sldId id="265" r:id="rId9"/>
    <p:sldId id="266" r:id="rId10"/>
    <p:sldId id="267" r:id="rId11"/>
    <p:sldId id="263" r:id="rId12"/>
    <p:sldId id="275" r:id="rId13"/>
    <p:sldId id="276" r:id="rId14"/>
    <p:sldId id="268" r:id="rId15"/>
    <p:sldId id="269" r:id="rId16"/>
    <p:sldId id="270" r:id="rId17"/>
    <p:sldId id="271" r:id="rId18"/>
    <p:sldId id="272" r:id="rId19"/>
    <p:sldId id="273" r:id="rId20"/>
    <p:sldId id="274"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3" autoAdjust="0"/>
    <p:restoredTop sz="94660"/>
  </p:normalViewPr>
  <p:slideViewPr>
    <p:cSldViewPr snapToGrid="0" showGuides="1">
      <p:cViewPr varScale="1">
        <p:scale>
          <a:sx n="63" d="100"/>
          <a:sy n="63" d="100"/>
        </p:scale>
        <p:origin x="144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495800" y="2609849"/>
            <a:ext cx="4019549" cy="1219201"/>
          </a:xfrm>
          <a:prstGeom prst="rect">
            <a:avLst/>
          </a:prstGeom>
        </p:spPr>
        <p:txBody>
          <a:bodyPr anchor="t"/>
          <a:lstStyle>
            <a:lvl1pPr marL="0" indent="0" algn="l">
              <a:buNone/>
              <a:defRPr b="1">
                <a:solidFill>
                  <a:schemeClr val="tx1">
                    <a:lumMod val="50000"/>
                    <a:lumOff val="50000"/>
                  </a:schemeClr>
                </a:solidFill>
                <a:latin typeface="Futura Lt BT" panose="020B0402020204020303" pitchFamily="34" charset="0"/>
              </a:defRPr>
            </a:lvl1pPr>
          </a:lstStyle>
          <a:p>
            <a:pPr lvl="0"/>
            <a:endParaRPr lang="en-US" dirty="0"/>
          </a:p>
        </p:txBody>
      </p:sp>
    </p:spTree>
    <p:extLst>
      <p:ext uri="{BB962C8B-B14F-4D97-AF65-F5344CB8AC3E}">
        <p14:creationId xmlns:p14="http://schemas.microsoft.com/office/powerpoint/2010/main" val="354178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ps pp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5750" y="247650"/>
            <a:ext cx="8553450" cy="657225"/>
          </a:xfrm>
          <a:prstGeom prst="rect">
            <a:avLst/>
          </a:prstGeom>
        </p:spPr>
        <p:txBody>
          <a:bodyPr anchor="ctr"/>
          <a:lstStyle>
            <a:lvl1pPr marL="0" indent="0" algn="l">
              <a:buNone/>
              <a:defRPr sz="2400" b="1" baseline="0">
                <a:solidFill>
                  <a:schemeClr val="tx1">
                    <a:lumMod val="50000"/>
                    <a:lumOff val="50000"/>
                  </a:schemeClr>
                </a:solidFill>
                <a:latin typeface="Futura Lt BT" panose="020B0402020204020303" pitchFamily="34" charset="0"/>
              </a:defRPr>
            </a:lvl1pPr>
          </a:lstStyle>
          <a:p>
            <a:pPr lvl="0"/>
            <a:endParaRPr lang="en-US" dirty="0"/>
          </a:p>
        </p:txBody>
      </p:sp>
      <p:sp>
        <p:nvSpPr>
          <p:cNvPr id="6" name="Text Placeholder 5"/>
          <p:cNvSpPr>
            <a:spLocks noGrp="1"/>
          </p:cNvSpPr>
          <p:nvPr>
            <p:ph type="body" sz="quarter" idx="11"/>
          </p:nvPr>
        </p:nvSpPr>
        <p:spPr>
          <a:xfrm>
            <a:off x="285750" y="1104900"/>
            <a:ext cx="8553450" cy="5124450"/>
          </a:xfrm>
          <a:prstGeom prst="rect">
            <a:avLst/>
          </a:prstGeom>
        </p:spPr>
        <p:txBody>
          <a:bodyPr/>
          <a:lstStyle>
            <a:lvl1pPr marL="180975" indent="-180975">
              <a:buClr>
                <a:schemeClr val="tx1">
                  <a:lumMod val="50000"/>
                  <a:lumOff val="50000"/>
                </a:schemeClr>
              </a:buClr>
              <a:buFont typeface="Arial" panose="020B0604020202020204" pitchFamily="34" charset="0"/>
              <a:buChar char="•"/>
              <a:defRPr sz="1800">
                <a:solidFill>
                  <a:schemeClr val="tx1"/>
                </a:solidFill>
                <a:latin typeface="Futura Lt BT" panose="020B0402020204020303" pitchFamily="34" charset="0"/>
              </a:defRPr>
            </a:lvl1pPr>
          </a:lstStyle>
          <a:p>
            <a:pPr lvl="0"/>
            <a:endParaRPr lang="en-US" dirty="0"/>
          </a:p>
        </p:txBody>
      </p:sp>
    </p:spTree>
    <p:extLst>
      <p:ext uri="{BB962C8B-B14F-4D97-AF65-F5344CB8AC3E}">
        <p14:creationId xmlns:p14="http://schemas.microsoft.com/office/powerpoint/2010/main" val="429041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ème de 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74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81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log.smart-tribune.com/strategie-fidelisation-enjeux-relation-client" TargetMode="External"/><Relationship Id="rId2" Type="http://schemas.openxmlformats.org/officeDocument/2006/relationships/hyperlink" Target="https://blog.smart-tribune.com/quest-ce-que-la-gestion-de-la-relation-clien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hantiersdumaroc.ma/" TargetMode="External"/><Relationship Id="rId4" Type="http://schemas.openxmlformats.org/officeDocument/2006/relationships/hyperlink" Target="https://aemagazine.m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eparator-maroc.ma/" TargetMode="External"/><Relationship Id="rId2" Type="http://schemas.openxmlformats.org/officeDocument/2006/relationships/hyperlink" Target="http://kaialuminium.net/" TargetMode="External"/><Relationship Id="rId1" Type="http://schemas.openxmlformats.org/officeDocument/2006/relationships/slideLayout" Target="../slideLayouts/slideLayout2.xml"/><Relationship Id="rId5" Type="http://schemas.openxmlformats.org/officeDocument/2006/relationships/hyperlink" Target="https://www.renson-outdoor.com/en-us" TargetMode="External"/><Relationship Id="rId4" Type="http://schemas.openxmlformats.org/officeDocument/2006/relationships/hyperlink" Target="https://www.kodusdb.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Plan media et </a:t>
            </a:r>
            <a:r>
              <a:rPr lang="en-US" dirty="0" err="1"/>
              <a:t>stratégie</a:t>
            </a:r>
            <a:r>
              <a:rPr lang="en-US" dirty="0"/>
              <a:t> marketing </a:t>
            </a:r>
          </a:p>
        </p:txBody>
      </p:sp>
    </p:spTree>
    <p:extLst>
      <p:ext uri="{BB962C8B-B14F-4D97-AF65-F5344CB8AC3E}">
        <p14:creationId xmlns:p14="http://schemas.microsoft.com/office/powerpoint/2010/main" val="115788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6BE17-53A4-48C0-849A-4846366EE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089" y="59103"/>
            <a:ext cx="3638550" cy="5852212"/>
          </a:xfrm>
          <a:prstGeom prst="rect">
            <a:avLst/>
          </a:prstGeom>
        </p:spPr>
      </p:pic>
      <p:pic>
        <p:nvPicPr>
          <p:cNvPr id="5" name="Image 4">
            <a:extLst>
              <a:ext uri="{FF2B5EF4-FFF2-40B4-BE49-F238E27FC236}">
                <a16:creationId xmlns:a16="http://schemas.microsoft.com/office/drawing/2014/main" id="{FFDF8F3D-77B6-4E9E-9767-E3F6EA288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6" y="59103"/>
            <a:ext cx="3638550" cy="5654875"/>
          </a:xfrm>
          <a:prstGeom prst="rect">
            <a:avLst/>
          </a:prstGeom>
        </p:spPr>
      </p:pic>
      <p:sp>
        <p:nvSpPr>
          <p:cNvPr id="6" name="ZoneTexte 5">
            <a:extLst>
              <a:ext uri="{FF2B5EF4-FFF2-40B4-BE49-F238E27FC236}">
                <a16:creationId xmlns:a16="http://schemas.microsoft.com/office/drawing/2014/main" id="{180A8E45-53D5-4F4F-9E7C-2FD3A7D0BEDA}"/>
              </a:ext>
            </a:extLst>
          </p:cNvPr>
          <p:cNvSpPr txBox="1"/>
          <p:nvPr/>
        </p:nvSpPr>
        <p:spPr>
          <a:xfrm>
            <a:off x="499232" y="5713978"/>
            <a:ext cx="4029075" cy="646331"/>
          </a:xfrm>
          <a:prstGeom prst="rect">
            <a:avLst/>
          </a:prstGeom>
          <a:noFill/>
        </p:spPr>
        <p:txBody>
          <a:bodyPr wrap="square" rtlCol="0">
            <a:spAutoFit/>
          </a:bodyPr>
          <a:lstStyle/>
          <a:p>
            <a:r>
              <a:rPr lang="fr-MA" dirty="0">
                <a:latin typeface="Futura Lt BT" panose="020B0402020204020303" pitchFamily="34" charset="0"/>
              </a:rPr>
              <a:t>L’annonce telle qu’elle s’annonce sur le fil d’actu</a:t>
            </a:r>
          </a:p>
        </p:txBody>
      </p:sp>
      <p:sp>
        <p:nvSpPr>
          <p:cNvPr id="7" name="ZoneTexte 6">
            <a:extLst>
              <a:ext uri="{FF2B5EF4-FFF2-40B4-BE49-F238E27FC236}">
                <a16:creationId xmlns:a16="http://schemas.microsoft.com/office/drawing/2014/main" id="{63A03C7D-7C0B-419D-B074-DB41F1ACA6F8}"/>
              </a:ext>
            </a:extLst>
          </p:cNvPr>
          <p:cNvSpPr txBox="1"/>
          <p:nvPr/>
        </p:nvSpPr>
        <p:spPr>
          <a:xfrm>
            <a:off x="4728332" y="5937499"/>
            <a:ext cx="4029075" cy="646331"/>
          </a:xfrm>
          <a:prstGeom prst="rect">
            <a:avLst/>
          </a:prstGeom>
          <a:noFill/>
        </p:spPr>
        <p:txBody>
          <a:bodyPr wrap="square" rtlCol="0">
            <a:spAutoFit/>
          </a:bodyPr>
          <a:lstStyle/>
          <a:p>
            <a:r>
              <a:rPr lang="fr-MA" dirty="0">
                <a:latin typeface="+mj-lt"/>
              </a:rPr>
              <a:t>Le formulaire pour la génération de prospects </a:t>
            </a:r>
          </a:p>
        </p:txBody>
      </p:sp>
    </p:spTree>
    <p:extLst>
      <p:ext uri="{BB962C8B-B14F-4D97-AF65-F5344CB8AC3E}">
        <p14:creationId xmlns:p14="http://schemas.microsoft.com/office/powerpoint/2010/main" val="10510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0FCB6D-6AFB-406C-AB8E-B1E48AA0B222}"/>
              </a:ext>
            </a:extLst>
          </p:cNvPr>
          <p:cNvSpPr>
            <a:spLocks noGrp="1"/>
          </p:cNvSpPr>
          <p:nvPr>
            <p:ph type="body" sz="quarter" idx="10"/>
          </p:nvPr>
        </p:nvSpPr>
        <p:spPr>
          <a:xfrm>
            <a:off x="285750" y="228600"/>
            <a:ext cx="8553450" cy="657225"/>
          </a:xfrm>
        </p:spPr>
        <p:txBody>
          <a:bodyPr/>
          <a:lstStyle/>
          <a:p>
            <a:r>
              <a:rPr lang="fr-MA" dirty="0"/>
              <a:t>5. Emailing </a:t>
            </a:r>
          </a:p>
        </p:txBody>
      </p:sp>
      <p:sp>
        <p:nvSpPr>
          <p:cNvPr id="3" name="Espace réservé du texte 2">
            <a:extLst>
              <a:ext uri="{FF2B5EF4-FFF2-40B4-BE49-F238E27FC236}">
                <a16:creationId xmlns:a16="http://schemas.microsoft.com/office/drawing/2014/main" id="{D34531CF-B145-4B62-AB84-BF7853B96476}"/>
              </a:ext>
            </a:extLst>
          </p:cNvPr>
          <p:cNvSpPr>
            <a:spLocks noGrp="1"/>
          </p:cNvSpPr>
          <p:nvPr>
            <p:ph type="body" sz="quarter" idx="11"/>
          </p:nvPr>
        </p:nvSpPr>
        <p:spPr>
          <a:xfrm>
            <a:off x="285750" y="1123950"/>
            <a:ext cx="8553450" cy="5124450"/>
          </a:xfrm>
        </p:spPr>
        <p:txBody>
          <a:bodyPr/>
          <a:lstStyle/>
          <a:p>
            <a:pPr marL="0" indent="0" fontAlgn="base">
              <a:spcBef>
                <a:spcPts val="0"/>
              </a:spcBef>
              <a:spcAft>
                <a:spcPts val="1200"/>
              </a:spcAft>
              <a:buNone/>
            </a:pPr>
            <a:r>
              <a:rPr lang="fr-FR" dirty="0"/>
              <a:t>Exemples de contenu à employer:</a:t>
            </a:r>
          </a:p>
          <a:p>
            <a:pPr fontAlgn="base">
              <a:spcBef>
                <a:spcPts val="0"/>
              </a:spcBef>
              <a:spcAft>
                <a:spcPts val="1200"/>
              </a:spcAft>
            </a:pPr>
            <a:r>
              <a:rPr lang="fr-FR" dirty="0"/>
              <a:t>Mettre en avant le produit le plus populaire </a:t>
            </a:r>
          </a:p>
          <a:p>
            <a:pPr fontAlgn="base">
              <a:spcBef>
                <a:spcPts val="0"/>
              </a:spcBef>
              <a:spcAft>
                <a:spcPts val="1200"/>
              </a:spcAft>
            </a:pPr>
            <a:r>
              <a:rPr lang="fr-FR" dirty="0"/>
              <a:t>Présenter un nouveau produit/nouveau style/nouveau système </a:t>
            </a:r>
          </a:p>
          <a:p>
            <a:pPr fontAlgn="base">
              <a:spcBef>
                <a:spcPts val="0"/>
              </a:spcBef>
              <a:spcAft>
                <a:spcPts val="1200"/>
              </a:spcAft>
            </a:pPr>
            <a:r>
              <a:rPr lang="fr-FR" dirty="0"/>
              <a:t>Mettre en avant notre SAV, la formation, une certification, expérience showroom: le tout avec des </a:t>
            </a:r>
            <a:r>
              <a:rPr lang="fr-FR" dirty="0" err="1"/>
              <a:t>CTAs</a:t>
            </a:r>
            <a:r>
              <a:rPr lang="fr-FR" dirty="0"/>
              <a:t> et des images attractives… </a:t>
            </a:r>
          </a:p>
          <a:p>
            <a:pPr fontAlgn="base">
              <a:spcBef>
                <a:spcPts val="0"/>
              </a:spcBef>
              <a:spcAft>
                <a:spcPts val="1200"/>
              </a:spcAft>
            </a:pPr>
            <a:r>
              <a:rPr lang="fr-FR" dirty="0"/>
              <a:t>Envoyer les catalogues en soft copie</a:t>
            </a:r>
          </a:p>
          <a:p>
            <a:pPr fontAlgn="base">
              <a:spcBef>
                <a:spcPts val="0"/>
              </a:spcBef>
              <a:spcAft>
                <a:spcPts val="1200"/>
              </a:spcAft>
            </a:pPr>
            <a:r>
              <a:rPr lang="fr-FR" dirty="0"/>
              <a:t>Un article ou une nouvelle vidéo en ligne </a:t>
            </a:r>
          </a:p>
          <a:p>
            <a:pPr fontAlgn="base">
              <a:spcBef>
                <a:spcPts val="0"/>
              </a:spcBef>
              <a:spcAft>
                <a:spcPts val="1200"/>
              </a:spcAft>
            </a:pPr>
            <a:r>
              <a:rPr lang="fr-FR" dirty="0"/>
              <a:t>Une infographie qui présente les avantages d’un produit</a:t>
            </a:r>
          </a:p>
          <a:p>
            <a:pPr fontAlgn="base">
              <a:spcBef>
                <a:spcPts val="0"/>
              </a:spcBef>
              <a:spcAft>
                <a:spcPts val="1200"/>
              </a:spcAft>
            </a:pPr>
            <a:r>
              <a:rPr lang="fr-FR" dirty="0"/>
              <a:t>Promouvoir une action sociale ou environnementale</a:t>
            </a:r>
          </a:p>
          <a:p>
            <a:pPr fontAlgn="base">
              <a:spcBef>
                <a:spcPts val="0"/>
              </a:spcBef>
              <a:spcAft>
                <a:spcPts val="1200"/>
              </a:spcAft>
            </a:pPr>
            <a:r>
              <a:rPr lang="fr-FR" dirty="0"/>
              <a:t>Des cartes de souhait pour fêtes</a:t>
            </a:r>
          </a:p>
          <a:p>
            <a:pPr fontAlgn="base">
              <a:spcBef>
                <a:spcPts val="0"/>
              </a:spcBef>
              <a:spcAft>
                <a:spcPts val="1200"/>
              </a:spcAft>
            </a:pPr>
            <a:r>
              <a:rPr lang="fr-FR" dirty="0"/>
              <a:t>Une invitation à un événement, un stand dans un salon…  </a:t>
            </a:r>
          </a:p>
          <a:p>
            <a:pPr fontAlgn="base">
              <a:spcBef>
                <a:spcPts val="0"/>
              </a:spcBef>
              <a:spcAft>
                <a:spcPts val="1200"/>
              </a:spcAft>
            </a:pPr>
            <a:r>
              <a:rPr lang="fr-FR" dirty="0"/>
              <a:t>Une insertion publicitaire ‘ils parle de nous’</a:t>
            </a:r>
          </a:p>
          <a:p>
            <a:endParaRPr lang="fr-MA" dirty="0"/>
          </a:p>
        </p:txBody>
      </p:sp>
    </p:spTree>
    <p:extLst>
      <p:ext uri="{BB962C8B-B14F-4D97-AF65-F5344CB8AC3E}">
        <p14:creationId xmlns:p14="http://schemas.microsoft.com/office/powerpoint/2010/main" val="30967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3897D53-FF63-469D-84FD-3BEA9A96A78E}"/>
              </a:ext>
            </a:extLst>
          </p:cNvPr>
          <p:cNvSpPr>
            <a:spLocks noGrp="1"/>
          </p:cNvSpPr>
          <p:nvPr>
            <p:ph type="body" sz="quarter" idx="11"/>
          </p:nvPr>
        </p:nvSpPr>
        <p:spPr/>
        <p:txBody>
          <a:bodyPr/>
          <a:lstStyle/>
          <a:p>
            <a:pPr marL="0" indent="0">
              <a:buNone/>
            </a:pPr>
            <a:r>
              <a:rPr lang="fr-FR" dirty="0"/>
              <a:t>Les étapes à suivre pour commencer les campagnes emailing: </a:t>
            </a:r>
            <a:endParaRPr lang="fr-FR" dirty="0">
              <a:effectLst/>
            </a:endParaRPr>
          </a:p>
          <a:p>
            <a:pPr marL="180975" lvl="1" indent="-180975">
              <a:spcBef>
                <a:spcPts val="1000"/>
              </a:spcBef>
              <a:buClr>
                <a:schemeClr val="tx1">
                  <a:lumMod val="50000"/>
                  <a:lumOff val="50000"/>
                </a:schemeClr>
              </a:buClr>
            </a:pPr>
            <a:r>
              <a:rPr lang="fr-MA" sz="1800" dirty="0">
                <a:latin typeface="Futura Lt BT" panose="020B0402020204020303" pitchFamily="34" charset="0"/>
              </a:rPr>
              <a:t>Formaliser les données sous Excel</a:t>
            </a:r>
            <a:endParaRPr lang="fr-FR" sz="1800" dirty="0">
              <a:latin typeface="Futura Lt BT" panose="020B0402020204020303" pitchFamily="34" charset="0"/>
            </a:endParaRPr>
          </a:p>
          <a:p>
            <a:pPr marL="180975" lvl="1" indent="-180975">
              <a:spcBef>
                <a:spcPts val="1000"/>
              </a:spcBef>
              <a:buClr>
                <a:schemeClr val="tx1">
                  <a:lumMod val="50000"/>
                  <a:lumOff val="50000"/>
                </a:schemeClr>
              </a:buClr>
            </a:pPr>
            <a:r>
              <a:rPr lang="fr-MA" sz="1800" dirty="0">
                <a:latin typeface="Futura Lt BT" panose="020B0402020204020303" pitchFamily="34" charset="0"/>
              </a:rPr>
              <a:t>Identifier les emails manquants des contacts actuels et les appeler pour leur proposer de recevoir la newsletter</a:t>
            </a:r>
            <a:endParaRPr lang="fr-FR" sz="1800" dirty="0">
              <a:latin typeface="Futura Lt BT" panose="020B0402020204020303" pitchFamily="34" charset="0"/>
            </a:endParaRPr>
          </a:p>
          <a:p>
            <a:pPr marL="180975" lvl="1" indent="-180975">
              <a:spcBef>
                <a:spcPts val="1000"/>
              </a:spcBef>
              <a:buClr>
                <a:schemeClr val="tx1">
                  <a:lumMod val="50000"/>
                  <a:lumOff val="50000"/>
                </a:schemeClr>
              </a:buClr>
            </a:pPr>
            <a:r>
              <a:rPr lang="fr-MA" sz="1800" dirty="0">
                <a:latin typeface="Futura Lt BT" panose="020B0402020204020303" pitchFamily="34" charset="0"/>
              </a:rPr>
              <a:t>Créer un formulaire pour collecter les informations des visiteurs des showrooms : Casablanca, Bouskoura et Marrakech</a:t>
            </a:r>
            <a:endParaRPr lang="fr-FR" sz="1800" dirty="0">
              <a:latin typeface="Futura Lt BT" panose="020B0402020204020303" pitchFamily="34" charset="0"/>
            </a:endParaRPr>
          </a:p>
          <a:p>
            <a:pPr marL="0" indent="0">
              <a:buNone/>
            </a:pPr>
            <a:endParaRPr lang="fr-FR" dirty="0"/>
          </a:p>
        </p:txBody>
      </p:sp>
    </p:spTree>
    <p:extLst>
      <p:ext uri="{BB962C8B-B14F-4D97-AF65-F5344CB8AC3E}">
        <p14:creationId xmlns:p14="http://schemas.microsoft.com/office/powerpoint/2010/main" val="359429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78AABED-6868-4F9A-8A5F-E1112B1FED75}"/>
              </a:ext>
            </a:extLst>
          </p:cNvPr>
          <p:cNvSpPr>
            <a:spLocks noGrp="1"/>
          </p:cNvSpPr>
          <p:nvPr>
            <p:ph type="body" sz="quarter" idx="10"/>
          </p:nvPr>
        </p:nvSpPr>
        <p:spPr>
          <a:xfrm>
            <a:off x="523875" y="5099296"/>
            <a:ext cx="8553450" cy="657225"/>
          </a:xfrm>
        </p:spPr>
        <p:txBody>
          <a:bodyPr/>
          <a:lstStyle/>
          <a:p>
            <a:r>
              <a:rPr lang="fr-FR" dirty="0"/>
              <a:t>Exemples de Newsletters ABCD</a:t>
            </a:r>
          </a:p>
        </p:txBody>
      </p:sp>
      <p:pic>
        <p:nvPicPr>
          <p:cNvPr id="5" name="Image 4">
            <a:extLst>
              <a:ext uri="{FF2B5EF4-FFF2-40B4-BE49-F238E27FC236}">
                <a16:creationId xmlns:a16="http://schemas.microsoft.com/office/drawing/2014/main" id="{E05B5176-69FE-4704-A758-84CC8DDC7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12" y="282446"/>
            <a:ext cx="3416476" cy="4794496"/>
          </a:xfrm>
          <a:prstGeom prst="rect">
            <a:avLst/>
          </a:prstGeom>
        </p:spPr>
      </p:pic>
      <p:pic>
        <p:nvPicPr>
          <p:cNvPr id="7" name="Image 6">
            <a:extLst>
              <a:ext uri="{FF2B5EF4-FFF2-40B4-BE49-F238E27FC236}">
                <a16:creationId xmlns:a16="http://schemas.microsoft.com/office/drawing/2014/main" id="{B3C6F944-09DA-4D23-9DCF-ED63967BF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250" y="371475"/>
            <a:ext cx="3416476" cy="5969483"/>
          </a:xfrm>
          <a:prstGeom prst="rect">
            <a:avLst/>
          </a:prstGeom>
        </p:spPr>
      </p:pic>
    </p:spTree>
    <p:extLst>
      <p:ext uri="{BB962C8B-B14F-4D97-AF65-F5344CB8AC3E}">
        <p14:creationId xmlns:p14="http://schemas.microsoft.com/office/powerpoint/2010/main" val="164391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EF1BEB-9AF2-4105-83AE-1AE8827D55F2}"/>
              </a:ext>
            </a:extLst>
          </p:cNvPr>
          <p:cNvSpPr>
            <a:spLocks noGrp="1"/>
          </p:cNvSpPr>
          <p:nvPr>
            <p:ph type="body" sz="quarter" idx="10"/>
          </p:nvPr>
        </p:nvSpPr>
        <p:spPr/>
        <p:txBody>
          <a:bodyPr/>
          <a:lstStyle/>
          <a:p>
            <a:r>
              <a:rPr lang="fr-MA" dirty="0"/>
              <a:t>6. Shooting photos </a:t>
            </a:r>
          </a:p>
        </p:txBody>
      </p:sp>
      <p:sp>
        <p:nvSpPr>
          <p:cNvPr id="3" name="Espace réservé du texte 2">
            <a:extLst>
              <a:ext uri="{FF2B5EF4-FFF2-40B4-BE49-F238E27FC236}">
                <a16:creationId xmlns:a16="http://schemas.microsoft.com/office/drawing/2014/main" id="{1A140F65-C50D-45D8-B3BA-6E77F849D631}"/>
              </a:ext>
            </a:extLst>
          </p:cNvPr>
          <p:cNvSpPr>
            <a:spLocks noGrp="1"/>
          </p:cNvSpPr>
          <p:nvPr>
            <p:ph type="body" sz="quarter" idx="11"/>
          </p:nvPr>
        </p:nvSpPr>
        <p:spPr>
          <a:xfrm>
            <a:off x="285750" y="662540"/>
            <a:ext cx="8553450" cy="5124450"/>
          </a:xfrm>
        </p:spPr>
        <p:txBody>
          <a:bodyPr/>
          <a:lstStyle/>
          <a:p>
            <a:endParaRPr lang="fr-MA" dirty="0">
              <a:effectLst/>
            </a:endParaRPr>
          </a:p>
          <a:p>
            <a:pPr marL="180975" lvl="1" indent="-180975">
              <a:spcBef>
                <a:spcPts val="1000"/>
              </a:spcBef>
              <a:buClr>
                <a:schemeClr val="tx1">
                  <a:lumMod val="50000"/>
                  <a:lumOff val="50000"/>
                </a:schemeClr>
              </a:buClr>
            </a:pPr>
            <a:r>
              <a:rPr lang="fr-MA" sz="1800" dirty="0">
                <a:latin typeface="Futura Lt BT" panose="020B0402020204020303" pitchFamily="34" charset="0"/>
              </a:rPr>
              <a:t>Choisir un prestataire</a:t>
            </a:r>
          </a:p>
          <a:p>
            <a:pPr marL="180975" lvl="1" indent="-180975">
              <a:spcBef>
                <a:spcPts val="1000"/>
              </a:spcBef>
              <a:buClr>
                <a:schemeClr val="tx1">
                  <a:lumMod val="50000"/>
                  <a:lumOff val="50000"/>
                </a:schemeClr>
              </a:buClr>
            </a:pPr>
            <a:r>
              <a:rPr lang="fr-MA" sz="1800" dirty="0">
                <a:latin typeface="Futura Lt BT" panose="020B0402020204020303" pitchFamily="34" charset="0"/>
              </a:rPr>
              <a:t>NJA va demander les autorisations pour lancer les sessions </a:t>
            </a:r>
          </a:p>
          <a:p>
            <a:pPr marL="180975" lvl="1" indent="-180975">
              <a:spcBef>
                <a:spcPts val="1000"/>
              </a:spcBef>
              <a:buClr>
                <a:schemeClr val="tx1">
                  <a:lumMod val="50000"/>
                  <a:lumOff val="50000"/>
                </a:schemeClr>
              </a:buClr>
            </a:pPr>
            <a:r>
              <a:rPr lang="fr-MA" sz="1800" dirty="0">
                <a:latin typeface="Futura Lt BT" panose="020B0402020204020303" pitchFamily="34" charset="0"/>
              </a:rPr>
              <a:t>Demander à Ayoub des projets à prendre en photo</a:t>
            </a:r>
          </a:p>
          <a:p>
            <a:pPr marL="180975" lvl="1" indent="-180975">
              <a:spcBef>
                <a:spcPts val="1000"/>
              </a:spcBef>
              <a:buClr>
                <a:schemeClr val="tx1">
                  <a:lumMod val="50000"/>
                  <a:lumOff val="50000"/>
                </a:schemeClr>
              </a:buClr>
            </a:pPr>
            <a:r>
              <a:rPr lang="fr-MA" sz="1800" dirty="0">
                <a:latin typeface="Futura Lt BT" panose="020B0402020204020303" pitchFamily="34" charset="0"/>
              </a:rPr>
              <a:t>Demander à Rachid des projets à prendre en photo</a:t>
            </a:r>
          </a:p>
          <a:p>
            <a:endParaRPr lang="fr-MA" dirty="0"/>
          </a:p>
        </p:txBody>
      </p:sp>
      <p:pic>
        <p:nvPicPr>
          <p:cNvPr id="5" name="Image 4" descr="Une image contenant fenêtre, intérieur, vivant, meubles&#10;&#10;Description générée automatiquement">
            <a:extLst>
              <a:ext uri="{FF2B5EF4-FFF2-40B4-BE49-F238E27FC236}">
                <a16:creationId xmlns:a16="http://schemas.microsoft.com/office/drawing/2014/main" id="{F7E9F6C5-95F9-4B9D-A79C-FA61C04D3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42" y="3224765"/>
            <a:ext cx="4523756" cy="3004585"/>
          </a:xfrm>
          <a:prstGeom prst="rect">
            <a:avLst/>
          </a:prstGeom>
        </p:spPr>
      </p:pic>
      <p:pic>
        <p:nvPicPr>
          <p:cNvPr id="7" name="Image 6" descr="Une image contenant bâtiment, extérieur, cité&#10;&#10;Description générée automatiquement">
            <a:extLst>
              <a:ext uri="{FF2B5EF4-FFF2-40B4-BE49-F238E27FC236}">
                <a16:creationId xmlns:a16="http://schemas.microsoft.com/office/drawing/2014/main" id="{D7912BCB-96E8-4BED-A9AE-1BD2E556B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682" y="2992201"/>
            <a:ext cx="3561705" cy="2011565"/>
          </a:xfrm>
          <a:prstGeom prst="rect">
            <a:avLst/>
          </a:prstGeom>
        </p:spPr>
      </p:pic>
      <p:pic>
        <p:nvPicPr>
          <p:cNvPr id="9" name="Image 8" descr="Une image contenant extérieur&#10;&#10;Description générée automatiquement">
            <a:extLst>
              <a:ext uri="{FF2B5EF4-FFF2-40B4-BE49-F238E27FC236}">
                <a16:creationId xmlns:a16="http://schemas.microsoft.com/office/drawing/2014/main" id="{3C71270C-72DB-4DFD-865A-12863D8B60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655" y="4450349"/>
            <a:ext cx="3561705" cy="2011565"/>
          </a:xfrm>
          <a:prstGeom prst="rect">
            <a:avLst/>
          </a:prstGeom>
        </p:spPr>
      </p:pic>
      <p:pic>
        <p:nvPicPr>
          <p:cNvPr id="11" name="Image 10" descr="Une image contenant bâtiment, extérieur, cage&#10;&#10;Description générée automatiquement">
            <a:extLst>
              <a:ext uri="{FF2B5EF4-FFF2-40B4-BE49-F238E27FC236}">
                <a16:creationId xmlns:a16="http://schemas.microsoft.com/office/drawing/2014/main" id="{32F91BD0-B107-4C60-8C2C-458899B07C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4333" y="3433348"/>
            <a:ext cx="4209710" cy="2796002"/>
          </a:xfrm>
          <a:prstGeom prst="rect">
            <a:avLst/>
          </a:prstGeom>
        </p:spPr>
      </p:pic>
    </p:spTree>
    <p:extLst>
      <p:ext uri="{BB962C8B-B14F-4D97-AF65-F5344CB8AC3E}">
        <p14:creationId xmlns:p14="http://schemas.microsoft.com/office/powerpoint/2010/main" val="365346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3AE8AF-B767-4796-B2CE-8B0975EC3131}"/>
              </a:ext>
            </a:extLst>
          </p:cNvPr>
          <p:cNvSpPr>
            <a:spLocks noGrp="1"/>
          </p:cNvSpPr>
          <p:nvPr>
            <p:ph type="body" sz="quarter" idx="10"/>
          </p:nvPr>
        </p:nvSpPr>
        <p:spPr>
          <a:xfrm>
            <a:off x="285750" y="228600"/>
            <a:ext cx="8553450" cy="657225"/>
          </a:xfrm>
        </p:spPr>
        <p:txBody>
          <a:bodyPr/>
          <a:lstStyle/>
          <a:p>
            <a:r>
              <a:rPr lang="fr-MA" dirty="0"/>
              <a:t>7. Concepts </a:t>
            </a:r>
            <a:r>
              <a:rPr lang="fr-MA" dirty="0" err="1"/>
              <a:t>video</a:t>
            </a:r>
            <a:endParaRPr lang="fr-MA" dirty="0"/>
          </a:p>
        </p:txBody>
      </p:sp>
      <p:sp>
        <p:nvSpPr>
          <p:cNvPr id="3" name="Espace réservé du texte 2">
            <a:extLst>
              <a:ext uri="{FF2B5EF4-FFF2-40B4-BE49-F238E27FC236}">
                <a16:creationId xmlns:a16="http://schemas.microsoft.com/office/drawing/2014/main" id="{1994644C-37EE-425C-9C50-332225FA7EFD}"/>
              </a:ext>
            </a:extLst>
          </p:cNvPr>
          <p:cNvSpPr>
            <a:spLocks noGrp="1"/>
          </p:cNvSpPr>
          <p:nvPr>
            <p:ph type="body" sz="quarter" idx="11"/>
          </p:nvPr>
        </p:nvSpPr>
        <p:spPr/>
        <p:txBody>
          <a:bodyPr/>
          <a:lstStyle/>
          <a:p>
            <a:r>
              <a:rPr lang="fr-FR" dirty="0" err="1"/>
              <a:t>Video</a:t>
            </a:r>
            <a:r>
              <a:rPr lang="fr-FR" dirty="0"/>
              <a:t> 1: </a:t>
            </a:r>
            <a:r>
              <a:rPr lang="fr-FR" dirty="0" err="1"/>
              <a:t>Video</a:t>
            </a:r>
            <a:r>
              <a:rPr lang="fr-FR" dirty="0"/>
              <a:t> showroom</a:t>
            </a:r>
          </a:p>
          <a:p>
            <a:r>
              <a:rPr lang="fr-FR" dirty="0" err="1"/>
              <a:t>Video</a:t>
            </a:r>
            <a:r>
              <a:rPr lang="fr-FR" dirty="0"/>
              <a:t> 2: </a:t>
            </a:r>
            <a:r>
              <a:rPr lang="fr-FR" dirty="0" err="1"/>
              <a:t>Video</a:t>
            </a:r>
            <a:r>
              <a:rPr lang="fr-FR" dirty="0"/>
              <a:t> atelier: fabrication et livraison</a:t>
            </a:r>
          </a:p>
          <a:p>
            <a:r>
              <a:rPr lang="fr-FR" dirty="0" err="1"/>
              <a:t>Video</a:t>
            </a:r>
            <a:r>
              <a:rPr lang="fr-FR" dirty="0"/>
              <a:t> 3: Installation de la Pergola</a:t>
            </a:r>
          </a:p>
          <a:p>
            <a:r>
              <a:rPr lang="fr-FR" dirty="0" err="1"/>
              <a:t>Video</a:t>
            </a:r>
            <a:r>
              <a:rPr lang="fr-FR" dirty="0"/>
              <a:t> 4: Savoir faire et expertise </a:t>
            </a:r>
          </a:p>
          <a:p>
            <a:endParaRPr lang="fr-FR" dirty="0"/>
          </a:p>
          <a:p>
            <a:pPr marL="0" indent="0">
              <a:buNone/>
            </a:pPr>
            <a:endParaRPr lang="fr-FR" dirty="0"/>
          </a:p>
          <a:p>
            <a:endParaRPr lang="fr-MA" dirty="0"/>
          </a:p>
        </p:txBody>
      </p:sp>
      <p:pic>
        <p:nvPicPr>
          <p:cNvPr id="5" name="Image 4" descr="Une image contenant texte, intérieur, plafond, plancher&#10;&#10;Description générée automatiquement">
            <a:extLst>
              <a:ext uri="{FF2B5EF4-FFF2-40B4-BE49-F238E27FC236}">
                <a16:creationId xmlns:a16="http://schemas.microsoft.com/office/drawing/2014/main" id="{B3A6F89D-3396-4F34-ABCC-38F4233B1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934" y="2994687"/>
            <a:ext cx="5369082" cy="3015588"/>
          </a:xfrm>
          <a:prstGeom prst="rect">
            <a:avLst/>
          </a:prstGeom>
        </p:spPr>
      </p:pic>
    </p:spTree>
    <p:extLst>
      <p:ext uri="{BB962C8B-B14F-4D97-AF65-F5344CB8AC3E}">
        <p14:creationId xmlns:p14="http://schemas.microsoft.com/office/powerpoint/2010/main" val="172121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A2E216-A3A1-4E14-BFB4-CF3761BE2634}"/>
              </a:ext>
            </a:extLst>
          </p:cNvPr>
          <p:cNvSpPr>
            <a:spLocks noGrp="1"/>
          </p:cNvSpPr>
          <p:nvPr>
            <p:ph type="body" sz="quarter" idx="10"/>
          </p:nvPr>
        </p:nvSpPr>
        <p:spPr/>
        <p:txBody>
          <a:bodyPr/>
          <a:lstStyle/>
          <a:p>
            <a:r>
              <a:rPr lang="fr-MA" dirty="0"/>
              <a:t>8. L’amélioration de l’expérience client sur le showroom </a:t>
            </a:r>
          </a:p>
        </p:txBody>
      </p:sp>
      <p:sp>
        <p:nvSpPr>
          <p:cNvPr id="3" name="Espace réservé du texte 2">
            <a:extLst>
              <a:ext uri="{FF2B5EF4-FFF2-40B4-BE49-F238E27FC236}">
                <a16:creationId xmlns:a16="http://schemas.microsoft.com/office/drawing/2014/main" id="{EE50913C-5C88-43B5-B398-E5768E117A79}"/>
              </a:ext>
            </a:extLst>
          </p:cNvPr>
          <p:cNvSpPr>
            <a:spLocks noGrp="1"/>
          </p:cNvSpPr>
          <p:nvPr>
            <p:ph type="body" sz="quarter" idx="11"/>
          </p:nvPr>
        </p:nvSpPr>
        <p:spPr/>
        <p:txBody>
          <a:bodyPr/>
          <a:lstStyle/>
          <a:p>
            <a:endParaRPr lang="fr-MA" dirty="0">
              <a:effectLst/>
            </a:endParaRPr>
          </a:p>
          <a:p>
            <a:pPr marL="180975" lvl="1" indent="-180975">
              <a:spcBef>
                <a:spcPts val="1000"/>
              </a:spcBef>
              <a:buClr>
                <a:schemeClr val="tx1">
                  <a:lumMod val="50000"/>
                  <a:lumOff val="50000"/>
                </a:schemeClr>
              </a:buClr>
            </a:pPr>
            <a:r>
              <a:rPr lang="fr-MA" sz="1800" dirty="0">
                <a:latin typeface="Futura Lt BT" panose="020B0402020204020303" pitchFamily="34" charset="0"/>
              </a:rPr>
              <a:t>Créer un parcours client</a:t>
            </a:r>
          </a:p>
          <a:p>
            <a:pPr marL="180975" lvl="1" indent="-180975">
              <a:spcBef>
                <a:spcPts val="1000"/>
              </a:spcBef>
              <a:buClr>
                <a:schemeClr val="tx1">
                  <a:lumMod val="50000"/>
                  <a:lumOff val="50000"/>
                </a:schemeClr>
              </a:buClr>
            </a:pPr>
            <a:r>
              <a:rPr lang="fr-MA" sz="1800" dirty="0">
                <a:latin typeface="Futura Lt BT" panose="020B0402020204020303" pitchFamily="34" charset="0"/>
              </a:rPr>
              <a:t>Former les animateurs des showrooms à présenter les produits et à adhérer à la newsletter</a:t>
            </a:r>
          </a:p>
          <a:p>
            <a:pPr marL="180975" lvl="1" indent="-180975">
              <a:spcBef>
                <a:spcPts val="1000"/>
              </a:spcBef>
              <a:buClr>
                <a:schemeClr val="tx1">
                  <a:lumMod val="50000"/>
                  <a:lumOff val="50000"/>
                </a:schemeClr>
              </a:buClr>
            </a:pPr>
            <a:r>
              <a:rPr lang="fr-MA" sz="1800" dirty="0">
                <a:latin typeface="Futura Lt BT" panose="020B0402020204020303" pitchFamily="34" charset="0"/>
              </a:rPr>
              <a:t>Créer un argumentaire par produit</a:t>
            </a:r>
          </a:p>
          <a:p>
            <a:pPr marL="180975" lvl="1" indent="-180975">
              <a:spcBef>
                <a:spcPts val="1000"/>
              </a:spcBef>
              <a:buClr>
                <a:schemeClr val="tx1">
                  <a:lumMod val="50000"/>
                  <a:lumOff val="50000"/>
                </a:schemeClr>
              </a:buClr>
            </a:pPr>
            <a:r>
              <a:rPr lang="fr-MA" sz="1800" dirty="0">
                <a:latin typeface="Futura Lt BT" panose="020B0402020204020303" pitchFamily="34" charset="0"/>
              </a:rPr>
              <a:t>Faire le suivi de l’avancement des projets des visiteurs</a:t>
            </a:r>
          </a:p>
          <a:p>
            <a:pPr marL="180975" lvl="1" indent="-180975">
              <a:spcBef>
                <a:spcPts val="1000"/>
              </a:spcBef>
              <a:buClr>
                <a:schemeClr val="tx1">
                  <a:lumMod val="50000"/>
                  <a:lumOff val="50000"/>
                </a:schemeClr>
              </a:buClr>
            </a:pPr>
            <a:r>
              <a:rPr lang="fr-MA" sz="1800" dirty="0">
                <a:latin typeface="Futura Lt BT" panose="020B0402020204020303" pitchFamily="34" charset="0"/>
              </a:rPr>
              <a:t>Créer process pour faire le suivi client</a:t>
            </a:r>
          </a:p>
          <a:p>
            <a:endParaRPr lang="fr-MA" dirty="0"/>
          </a:p>
        </p:txBody>
      </p:sp>
      <p:pic>
        <p:nvPicPr>
          <p:cNvPr id="5" name="Image 4">
            <a:extLst>
              <a:ext uri="{FF2B5EF4-FFF2-40B4-BE49-F238E27FC236}">
                <a16:creationId xmlns:a16="http://schemas.microsoft.com/office/drawing/2014/main" id="{489B4572-D204-48D8-AFE7-70470DBAF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762" y="3886685"/>
            <a:ext cx="4276725" cy="2342665"/>
          </a:xfrm>
          <a:prstGeom prst="rect">
            <a:avLst/>
          </a:prstGeom>
        </p:spPr>
      </p:pic>
    </p:spTree>
    <p:extLst>
      <p:ext uri="{BB962C8B-B14F-4D97-AF65-F5344CB8AC3E}">
        <p14:creationId xmlns:p14="http://schemas.microsoft.com/office/powerpoint/2010/main" val="425741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E68B55-19FD-4920-9959-E7092ED17B76}"/>
              </a:ext>
            </a:extLst>
          </p:cNvPr>
          <p:cNvSpPr>
            <a:spLocks noGrp="1"/>
          </p:cNvSpPr>
          <p:nvPr>
            <p:ph type="body" sz="quarter" idx="10"/>
          </p:nvPr>
        </p:nvSpPr>
        <p:spPr/>
        <p:txBody>
          <a:bodyPr/>
          <a:lstStyle/>
          <a:p>
            <a:r>
              <a:rPr lang="en-US" dirty="0"/>
              <a:t>9. Spots Radio </a:t>
            </a:r>
          </a:p>
        </p:txBody>
      </p:sp>
      <p:sp>
        <p:nvSpPr>
          <p:cNvPr id="3" name="Espace réservé du texte 2">
            <a:extLst>
              <a:ext uri="{FF2B5EF4-FFF2-40B4-BE49-F238E27FC236}">
                <a16:creationId xmlns:a16="http://schemas.microsoft.com/office/drawing/2014/main" id="{5C35DA58-DD85-4387-9C65-45C57E5BD10B}"/>
              </a:ext>
            </a:extLst>
          </p:cNvPr>
          <p:cNvSpPr>
            <a:spLocks noGrp="1"/>
          </p:cNvSpPr>
          <p:nvPr>
            <p:ph type="body" sz="quarter" idx="11"/>
          </p:nvPr>
        </p:nvSpPr>
        <p:spPr/>
        <p:txBody>
          <a:bodyPr/>
          <a:lstStyle/>
          <a:p>
            <a:pPr marL="180975" lvl="1" indent="-180975">
              <a:spcBef>
                <a:spcPts val="1000"/>
              </a:spcBef>
              <a:buClr>
                <a:schemeClr val="tx1">
                  <a:lumMod val="50000"/>
                  <a:lumOff val="50000"/>
                </a:schemeClr>
              </a:buClr>
            </a:pPr>
            <a:r>
              <a:rPr lang="fr-MA" sz="1800" dirty="0">
                <a:latin typeface="Futura Lt BT" panose="020B0402020204020303" pitchFamily="34" charset="0"/>
              </a:rPr>
              <a:t>52 380 TTC Tous les mois par campagne 43650 HT</a:t>
            </a:r>
          </a:p>
          <a:p>
            <a:pPr marL="180975" lvl="1" indent="-180975">
              <a:spcBef>
                <a:spcPts val="1000"/>
              </a:spcBef>
              <a:buClr>
                <a:schemeClr val="tx1">
                  <a:lumMod val="50000"/>
                  <a:lumOff val="50000"/>
                </a:schemeClr>
              </a:buClr>
            </a:pPr>
            <a:r>
              <a:rPr lang="fr-MA" sz="1800" dirty="0" err="1">
                <a:latin typeface="Futura Lt BT" panose="020B0402020204020303" pitchFamily="34" charset="0"/>
              </a:rPr>
              <a:t>Diptera</a:t>
            </a:r>
            <a:r>
              <a:rPr lang="fr-MA" sz="1800" dirty="0">
                <a:latin typeface="Futura Lt BT" panose="020B0402020204020303" pitchFamily="34" charset="0"/>
              </a:rPr>
              <a:t> 42 000 TTC pour le mois de Mai, 35 000 HT </a:t>
            </a:r>
          </a:p>
          <a:p>
            <a:endParaRPr lang="fr-MA" dirty="0"/>
          </a:p>
        </p:txBody>
      </p:sp>
      <p:pic>
        <p:nvPicPr>
          <p:cNvPr id="5" name="Image 4" descr="Une image contenant texte&#10;&#10;Description générée automatiquement">
            <a:extLst>
              <a:ext uri="{FF2B5EF4-FFF2-40B4-BE49-F238E27FC236}">
                <a16:creationId xmlns:a16="http://schemas.microsoft.com/office/drawing/2014/main" id="{4147993C-F56E-48A8-8F0F-0AAD16409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212" y="2095500"/>
            <a:ext cx="2905125" cy="1571625"/>
          </a:xfrm>
          <a:prstGeom prst="rect">
            <a:avLst/>
          </a:prstGeom>
        </p:spPr>
      </p:pic>
    </p:spTree>
    <p:extLst>
      <p:ext uri="{BB962C8B-B14F-4D97-AF65-F5344CB8AC3E}">
        <p14:creationId xmlns:p14="http://schemas.microsoft.com/office/powerpoint/2010/main" val="10215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8262CC8-4EB4-4388-A4A1-BFC981FF6857}"/>
              </a:ext>
            </a:extLst>
          </p:cNvPr>
          <p:cNvSpPr>
            <a:spLocks noGrp="1"/>
          </p:cNvSpPr>
          <p:nvPr>
            <p:ph type="body" sz="quarter" idx="10"/>
          </p:nvPr>
        </p:nvSpPr>
        <p:spPr/>
        <p:txBody>
          <a:bodyPr/>
          <a:lstStyle/>
          <a:p>
            <a:r>
              <a:rPr lang="en-US" dirty="0"/>
              <a:t>10. </a:t>
            </a:r>
            <a:r>
              <a:rPr lang="en-US" dirty="0" err="1"/>
              <a:t>Mettre</a:t>
            </a:r>
            <a:r>
              <a:rPr lang="en-US" dirty="0"/>
              <a:t> </a:t>
            </a:r>
            <a:r>
              <a:rPr lang="en-US" dirty="0" err="1"/>
              <a:t>en</a:t>
            </a:r>
            <a:r>
              <a:rPr lang="en-US" dirty="0"/>
              <a:t> place un CRM</a:t>
            </a:r>
          </a:p>
        </p:txBody>
      </p:sp>
      <p:sp>
        <p:nvSpPr>
          <p:cNvPr id="3" name="Espace réservé du texte 2">
            <a:extLst>
              <a:ext uri="{FF2B5EF4-FFF2-40B4-BE49-F238E27FC236}">
                <a16:creationId xmlns:a16="http://schemas.microsoft.com/office/drawing/2014/main" id="{979BD8F7-6EA3-49C8-B240-3B4EE397C333}"/>
              </a:ext>
            </a:extLst>
          </p:cNvPr>
          <p:cNvSpPr>
            <a:spLocks noGrp="1"/>
          </p:cNvSpPr>
          <p:nvPr>
            <p:ph type="body" sz="quarter" idx="11"/>
          </p:nvPr>
        </p:nvSpPr>
        <p:spPr/>
        <p:txBody>
          <a:bodyPr/>
          <a:lstStyle/>
          <a:p>
            <a:pPr marL="180975" lvl="1" indent="-180975">
              <a:spcBef>
                <a:spcPts val="1000"/>
              </a:spcBef>
              <a:buClr>
                <a:schemeClr val="tx1">
                  <a:lumMod val="50000"/>
                  <a:lumOff val="50000"/>
                </a:schemeClr>
              </a:buClr>
            </a:pPr>
            <a:r>
              <a:rPr lang="fr-FR" sz="1800" dirty="0">
                <a:latin typeface="Futura Lt BT" panose="020B0402020204020303" pitchFamily="34" charset="0"/>
              </a:rPr>
              <a:t>Lorsque la base de données clients devient considérable, il importe de trouver la meilleure manière de l’organiser et de hiérarchiser ses informations. C’est tout l’objet des logiciels de CRM. En plus de vous permettre une </a:t>
            </a:r>
            <a:r>
              <a:rPr lang="fr-FR" sz="1800" dirty="0">
                <a:latin typeface="Futura Lt BT" panose="020B0402020204020303" pitchFamily="34" charset="0"/>
                <a:hlinkClick r:id="rId2">
                  <a:extLst>
                    <a:ext uri="{A12FA001-AC4F-418D-AE19-62706E023703}">
                      <ahyp:hlinkClr xmlns:ahyp="http://schemas.microsoft.com/office/drawing/2018/hyperlinkcolor" val="tx"/>
                    </a:ext>
                  </a:extLst>
                </a:hlinkClick>
              </a:rPr>
              <a:t>meilleure gestion de votre relation client</a:t>
            </a:r>
            <a:r>
              <a:rPr lang="fr-FR" sz="1800" dirty="0">
                <a:latin typeface="Futura Lt BT" panose="020B0402020204020303" pitchFamily="34" charset="0"/>
              </a:rPr>
              <a:t>, ils offrent quantité d’outils marketing judicieux.</a:t>
            </a:r>
          </a:p>
          <a:p>
            <a:pPr marL="0" lvl="1" indent="0">
              <a:spcBef>
                <a:spcPts val="1000"/>
              </a:spcBef>
              <a:buClr>
                <a:schemeClr val="tx1">
                  <a:lumMod val="50000"/>
                  <a:lumOff val="50000"/>
                </a:schemeClr>
              </a:buClr>
              <a:buNone/>
            </a:pPr>
            <a:endParaRPr lang="fr-FR" sz="1800" dirty="0">
              <a:latin typeface="Futura Lt BT" panose="020B0402020204020303" pitchFamily="34" charset="0"/>
            </a:endParaRPr>
          </a:p>
          <a:p>
            <a:pPr marL="180975" lvl="1" indent="-180975">
              <a:spcBef>
                <a:spcPts val="1000"/>
              </a:spcBef>
              <a:buClr>
                <a:schemeClr val="tx1">
                  <a:lumMod val="50000"/>
                  <a:lumOff val="50000"/>
                </a:schemeClr>
              </a:buClr>
            </a:pPr>
            <a:r>
              <a:rPr lang="fr-FR" sz="1800" dirty="0">
                <a:latin typeface="Futura Lt BT" panose="020B0402020204020303" pitchFamily="34" charset="0"/>
              </a:rPr>
              <a:t>Il regroupe l’ensemble des dispositifs visant à optimiser la qualité de la relation client, ainsi que des </a:t>
            </a:r>
            <a:r>
              <a:rPr lang="fr-FR" sz="1800" dirty="0">
                <a:latin typeface="Futura Lt BT" panose="020B0402020204020303" pitchFamily="34" charset="0"/>
                <a:hlinkClick r:id="rId3">
                  <a:extLst>
                    <a:ext uri="{A12FA001-AC4F-418D-AE19-62706E023703}">
                      <ahyp:hlinkClr xmlns:ahyp="http://schemas.microsoft.com/office/drawing/2018/hyperlinkcolor" val="tx"/>
                    </a:ext>
                  </a:extLst>
                </a:hlinkClick>
              </a:rPr>
              <a:t>outils marketing précieux pour fidéliser sa clientèle</a:t>
            </a:r>
            <a:r>
              <a:rPr lang="fr-FR" sz="1800" dirty="0">
                <a:latin typeface="Futura Lt BT" panose="020B0402020204020303" pitchFamily="34" charset="0"/>
              </a:rPr>
              <a:t> et maximiser son chiffre d’affaires.</a:t>
            </a:r>
          </a:p>
          <a:p>
            <a:pPr marL="180975" lvl="1" indent="-180975">
              <a:spcBef>
                <a:spcPts val="1000"/>
              </a:spcBef>
              <a:buClr>
                <a:schemeClr val="tx1">
                  <a:lumMod val="50000"/>
                  <a:lumOff val="50000"/>
                </a:schemeClr>
              </a:buClr>
            </a:pPr>
            <a:endParaRPr lang="fr-FR" sz="1800" dirty="0">
              <a:latin typeface="Futura Lt BT" panose="020B0402020204020303" pitchFamily="34" charset="0"/>
            </a:endParaRPr>
          </a:p>
          <a:p>
            <a:pPr marL="180975" lvl="1" indent="-180975">
              <a:spcBef>
                <a:spcPts val="1000"/>
              </a:spcBef>
              <a:buClr>
                <a:schemeClr val="tx1">
                  <a:lumMod val="50000"/>
                  <a:lumOff val="50000"/>
                </a:schemeClr>
              </a:buClr>
            </a:pPr>
            <a:r>
              <a:rPr lang="fr-FR" sz="1800" dirty="0">
                <a:latin typeface="Futura Lt BT" panose="020B0402020204020303" pitchFamily="34" charset="0"/>
              </a:rPr>
              <a:t>Les avantages du CRM: </a:t>
            </a:r>
          </a:p>
          <a:p>
            <a:pPr marL="285750" lvl="1" indent="-285750">
              <a:spcBef>
                <a:spcPts val="1000"/>
              </a:spcBef>
              <a:buClr>
                <a:schemeClr val="tx1">
                  <a:lumMod val="50000"/>
                  <a:lumOff val="50000"/>
                </a:schemeClr>
              </a:buClr>
              <a:buFont typeface="Wingdings" panose="05000000000000000000" pitchFamily="2" charset="2"/>
              <a:buChar char="ü"/>
            </a:pPr>
            <a:r>
              <a:rPr lang="fr-FR" sz="1800" dirty="0">
                <a:latin typeface="Futura Lt BT" panose="020B0402020204020303" pitchFamily="34" charset="0"/>
              </a:rPr>
              <a:t>Faciliter l’accès à l’information sur les besoins des clients  </a:t>
            </a:r>
          </a:p>
          <a:p>
            <a:pPr marL="285750" lvl="1" indent="-285750">
              <a:spcBef>
                <a:spcPts val="1000"/>
              </a:spcBef>
              <a:buClr>
                <a:schemeClr val="tx1">
                  <a:lumMod val="50000"/>
                  <a:lumOff val="50000"/>
                </a:schemeClr>
              </a:buClr>
              <a:buFont typeface="Wingdings" panose="05000000000000000000" pitchFamily="2" charset="2"/>
              <a:buChar char="ü"/>
            </a:pPr>
            <a:r>
              <a:rPr lang="fr-FR" sz="1800" dirty="0">
                <a:latin typeface="Futura Lt BT" panose="020B0402020204020303" pitchFamily="34" charset="0"/>
              </a:rPr>
              <a:t>Maitriser la relation avec les clients </a:t>
            </a:r>
          </a:p>
          <a:p>
            <a:pPr marL="285750" lvl="1" indent="-285750">
              <a:spcBef>
                <a:spcPts val="1000"/>
              </a:spcBef>
              <a:buClr>
                <a:schemeClr val="tx1">
                  <a:lumMod val="50000"/>
                  <a:lumOff val="50000"/>
                </a:schemeClr>
              </a:buClr>
              <a:buFont typeface="Wingdings" panose="05000000000000000000" pitchFamily="2" charset="2"/>
              <a:buChar char="ü"/>
            </a:pPr>
            <a:r>
              <a:rPr lang="fr-FR" sz="1800" dirty="0">
                <a:latin typeface="Futura Lt BT" panose="020B0402020204020303" pitchFamily="34" charset="0"/>
              </a:rPr>
              <a:t>Satisfaire et fidéliser les clients actuels </a:t>
            </a:r>
          </a:p>
          <a:p>
            <a:pPr marL="285750" lvl="1" indent="-285750">
              <a:spcBef>
                <a:spcPts val="1000"/>
              </a:spcBef>
              <a:buClr>
                <a:schemeClr val="tx1">
                  <a:lumMod val="50000"/>
                  <a:lumOff val="50000"/>
                </a:schemeClr>
              </a:buClr>
              <a:buFont typeface="Wingdings" panose="05000000000000000000" pitchFamily="2" charset="2"/>
              <a:buChar char="ü"/>
            </a:pPr>
            <a:r>
              <a:rPr lang="fr-FR" sz="1800" dirty="0">
                <a:latin typeface="Futura Lt BT" panose="020B0402020204020303" pitchFamily="34" charset="0"/>
              </a:rPr>
              <a:t>Attirer de nouveaux clients </a:t>
            </a:r>
          </a:p>
          <a:p>
            <a:pPr marL="285750" lvl="1" indent="-285750">
              <a:spcBef>
                <a:spcPts val="1000"/>
              </a:spcBef>
              <a:buClr>
                <a:schemeClr val="tx1">
                  <a:lumMod val="50000"/>
                  <a:lumOff val="50000"/>
                </a:schemeClr>
              </a:buClr>
              <a:buFont typeface="Wingdings" panose="05000000000000000000" pitchFamily="2" charset="2"/>
              <a:buChar char="ü"/>
            </a:pPr>
            <a:r>
              <a:rPr lang="fr-FR" sz="1800" dirty="0">
                <a:latin typeface="Futura Lt BT" panose="020B0402020204020303" pitchFamily="34" charset="0"/>
              </a:rPr>
              <a:t>Améliorer les ventes </a:t>
            </a:r>
            <a:endParaRPr lang="fr-MA" sz="1800" dirty="0">
              <a:latin typeface="Futura Lt BT" panose="020B0402020204020303" pitchFamily="34" charset="0"/>
            </a:endParaRPr>
          </a:p>
        </p:txBody>
      </p:sp>
    </p:spTree>
    <p:extLst>
      <p:ext uri="{BB962C8B-B14F-4D97-AF65-F5344CB8AC3E}">
        <p14:creationId xmlns:p14="http://schemas.microsoft.com/office/powerpoint/2010/main" val="19989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58010D5-7A9E-4B1C-9628-39E937729A71}"/>
              </a:ext>
            </a:extLst>
          </p:cNvPr>
          <p:cNvSpPr>
            <a:spLocks noGrp="1"/>
          </p:cNvSpPr>
          <p:nvPr>
            <p:ph type="body" sz="quarter" idx="10"/>
          </p:nvPr>
        </p:nvSpPr>
        <p:spPr/>
        <p:txBody>
          <a:bodyPr/>
          <a:lstStyle/>
          <a:p>
            <a:r>
              <a:rPr lang="en-US" dirty="0"/>
              <a:t>11. </a:t>
            </a:r>
            <a:r>
              <a:rPr lang="en-US" dirty="0" err="1"/>
              <a:t>Mettre</a:t>
            </a:r>
            <a:r>
              <a:rPr lang="en-US" dirty="0"/>
              <a:t> </a:t>
            </a:r>
            <a:r>
              <a:rPr lang="en-US" dirty="0" err="1"/>
              <a:t>en</a:t>
            </a:r>
            <a:r>
              <a:rPr lang="en-US" dirty="0"/>
              <a:t> place un service SAV </a:t>
            </a:r>
          </a:p>
        </p:txBody>
      </p:sp>
      <p:sp>
        <p:nvSpPr>
          <p:cNvPr id="3" name="Espace réservé du texte 2">
            <a:extLst>
              <a:ext uri="{FF2B5EF4-FFF2-40B4-BE49-F238E27FC236}">
                <a16:creationId xmlns:a16="http://schemas.microsoft.com/office/drawing/2014/main" id="{4B23D3D0-6B53-484A-BC3B-4C4A68E8945A}"/>
              </a:ext>
            </a:extLst>
          </p:cNvPr>
          <p:cNvSpPr>
            <a:spLocks noGrp="1"/>
          </p:cNvSpPr>
          <p:nvPr>
            <p:ph type="body" sz="quarter" idx="11"/>
          </p:nvPr>
        </p:nvSpPr>
        <p:spPr/>
        <p:txBody>
          <a:bodyPr/>
          <a:lstStyle/>
          <a:p>
            <a:pPr marL="0" indent="0">
              <a:buNone/>
            </a:pPr>
            <a:r>
              <a:rPr lang="fr-FR" dirty="0"/>
              <a:t>Un client satisfait du service après-vente recommandera l’entreprise tandis que le client mécontent n'hésitera pas à dégrader sa réputation auprès de son entourage.</a:t>
            </a:r>
          </a:p>
          <a:p>
            <a:endParaRPr lang="fr-FR" dirty="0"/>
          </a:p>
          <a:p>
            <a:pPr marL="0" indent="0">
              <a:buNone/>
            </a:pPr>
            <a:r>
              <a:rPr lang="fr-MA" dirty="0"/>
              <a:t>Comment construire un service après vente? </a:t>
            </a:r>
          </a:p>
          <a:p>
            <a:pPr marL="0" indent="0">
              <a:buNone/>
            </a:pPr>
            <a:r>
              <a:rPr lang="fr-FR" dirty="0"/>
              <a:t>1 - Définir les services à apporter et missions (sans omettre les exigences légales)</a:t>
            </a:r>
          </a:p>
          <a:p>
            <a:pPr marL="0" indent="0">
              <a:buNone/>
            </a:pPr>
            <a:r>
              <a:rPr lang="fr-FR" dirty="0"/>
              <a:t>2 - Construire l'équipe</a:t>
            </a:r>
          </a:p>
          <a:p>
            <a:pPr marL="0" indent="0">
              <a:buNone/>
            </a:pPr>
            <a:r>
              <a:rPr lang="fr-FR" dirty="0"/>
              <a:t>4 - Former l'équipe</a:t>
            </a:r>
          </a:p>
          <a:p>
            <a:pPr marL="0" indent="0">
              <a:buNone/>
            </a:pPr>
            <a:r>
              <a:rPr lang="fr-FR" dirty="0"/>
              <a:t>5 - Définir les canaux de communication</a:t>
            </a:r>
          </a:p>
          <a:p>
            <a:pPr marL="0" indent="0">
              <a:buNone/>
            </a:pPr>
            <a:endParaRPr lang="fr-FR" dirty="0">
              <a:solidFill>
                <a:srgbClr val="3A405A"/>
              </a:solidFill>
              <a:latin typeface="Questrial"/>
            </a:endParaRPr>
          </a:p>
        </p:txBody>
      </p:sp>
    </p:spTree>
    <p:extLst>
      <p:ext uri="{BB962C8B-B14F-4D97-AF65-F5344CB8AC3E}">
        <p14:creationId xmlns:p14="http://schemas.microsoft.com/office/powerpoint/2010/main" val="295317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PLAN:</a:t>
            </a:r>
          </a:p>
        </p:txBody>
      </p:sp>
      <p:sp>
        <p:nvSpPr>
          <p:cNvPr id="3" name="Text Placeholder 2"/>
          <p:cNvSpPr>
            <a:spLocks noGrp="1"/>
          </p:cNvSpPr>
          <p:nvPr>
            <p:ph type="body" sz="quarter" idx="11"/>
          </p:nvPr>
        </p:nvSpPr>
        <p:spPr/>
        <p:txBody>
          <a:bodyPr/>
          <a:lstStyle/>
          <a:p>
            <a:pPr marL="342900" indent="-342900">
              <a:buFont typeface="+mj-lt"/>
              <a:buAutoNum type="arabicPeriod"/>
            </a:pPr>
            <a:r>
              <a:rPr lang="en-US" dirty="0"/>
              <a:t>Les insertions publicitaires </a:t>
            </a:r>
          </a:p>
          <a:p>
            <a:pPr marL="342900" indent="-342900">
              <a:buFont typeface="+mj-lt"/>
              <a:buAutoNum type="arabicPeriod"/>
            </a:pPr>
            <a:r>
              <a:rPr lang="en-US" dirty="0"/>
              <a:t>Les modifications à faire sur le site web </a:t>
            </a:r>
          </a:p>
          <a:p>
            <a:pPr marL="342900" indent="-342900">
              <a:buFont typeface="+mj-lt"/>
              <a:buAutoNum type="arabicPeriod"/>
            </a:pPr>
            <a:r>
              <a:rPr lang="en-US" dirty="0" err="1"/>
              <a:t>Annonces</a:t>
            </a:r>
            <a:r>
              <a:rPr lang="en-US" dirty="0"/>
              <a:t> sur Google</a:t>
            </a:r>
          </a:p>
          <a:p>
            <a:pPr marL="342900" indent="-342900">
              <a:buFont typeface="+mj-lt"/>
              <a:buAutoNum type="arabicPeriod"/>
            </a:pPr>
            <a:r>
              <a:rPr lang="en-US" dirty="0" err="1"/>
              <a:t>Campagnes</a:t>
            </a:r>
            <a:r>
              <a:rPr lang="en-US" dirty="0"/>
              <a:t> de </a:t>
            </a:r>
            <a:r>
              <a:rPr lang="en-US" dirty="0" err="1"/>
              <a:t>génération</a:t>
            </a:r>
            <a:r>
              <a:rPr lang="en-US" dirty="0"/>
              <a:t> de leads sur Facebook</a:t>
            </a:r>
          </a:p>
          <a:p>
            <a:pPr marL="342900" indent="-342900">
              <a:buFont typeface="+mj-lt"/>
              <a:buAutoNum type="arabicPeriod"/>
            </a:pPr>
            <a:r>
              <a:rPr lang="en-US" dirty="0"/>
              <a:t>Emailing </a:t>
            </a:r>
          </a:p>
          <a:p>
            <a:pPr marL="342900" indent="-342900">
              <a:buFont typeface="+mj-lt"/>
              <a:buAutoNum type="arabicPeriod"/>
            </a:pPr>
            <a:r>
              <a:rPr lang="en-US" dirty="0"/>
              <a:t>Shooting photos</a:t>
            </a:r>
          </a:p>
          <a:p>
            <a:pPr marL="342900" indent="-342900">
              <a:buFont typeface="+mj-lt"/>
              <a:buAutoNum type="arabicPeriod"/>
            </a:pPr>
            <a:r>
              <a:rPr lang="en-US" dirty="0"/>
              <a:t>Concepts </a:t>
            </a:r>
            <a:r>
              <a:rPr lang="en-US" dirty="0" err="1"/>
              <a:t>vidéos</a:t>
            </a:r>
            <a:r>
              <a:rPr lang="en-US" dirty="0"/>
              <a:t> </a:t>
            </a:r>
          </a:p>
          <a:p>
            <a:pPr marL="342900" indent="-342900">
              <a:buFont typeface="+mj-lt"/>
              <a:buAutoNum type="arabicPeriod"/>
            </a:pPr>
            <a:r>
              <a:rPr lang="en-US" dirty="0"/>
              <a:t>Experience client sur le showroom</a:t>
            </a:r>
          </a:p>
          <a:p>
            <a:pPr marL="342900" indent="-342900">
              <a:buFont typeface="+mj-lt"/>
              <a:buAutoNum type="arabicPeriod"/>
            </a:pPr>
            <a:r>
              <a:rPr lang="en-US" dirty="0"/>
              <a:t>Spots Radio </a:t>
            </a:r>
          </a:p>
          <a:p>
            <a:pPr marL="342900" indent="-342900">
              <a:buFont typeface="+mj-lt"/>
              <a:buAutoNum type="arabicPeriod"/>
            </a:pPr>
            <a:r>
              <a:rPr lang="en-US" dirty="0" err="1"/>
              <a:t>Mettre</a:t>
            </a:r>
            <a:r>
              <a:rPr lang="en-US" dirty="0"/>
              <a:t> </a:t>
            </a:r>
            <a:r>
              <a:rPr lang="en-US" dirty="0" err="1"/>
              <a:t>en</a:t>
            </a:r>
            <a:r>
              <a:rPr lang="en-US" dirty="0"/>
              <a:t> place un CRM</a:t>
            </a:r>
          </a:p>
          <a:p>
            <a:pPr marL="342900" indent="-342900">
              <a:buFont typeface="+mj-lt"/>
              <a:buAutoNum type="arabicPeriod"/>
            </a:pPr>
            <a:r>
              <a:rPr lang="en-US" dirty="0" err="1"/>
              <a:t>Mettre</a:t>
            </a:r>
            <a:r>
              <a:rPr lang="en-US" dirty="0"/>
              <a:t> </a:t>
            </a:r>
            <a:r>
              <a:rPr lang="en-US" dirty="0" err="1"/>
              <a:t>en</a:t>
            </a:r>
            <a:r>
              <a:rPr lang="en-US" dirty="0"/>
              <a:t> place un service SAV </a:t>
            </a:r>
          </a:p>
          <a:p>
            <a:pPr marL="342900" indent="-342900">
              <a:buFont typeface="+mj-lt"/>
              <a:buAutoNum type="arabicPeriod"/>
            </a:pPr>
            <a:r>
              <a:rPr lang="en-US" dirty="0" err="1"/>
              <a:t>Evénéments</a:t>
            </a:r>
            <a:r>
              <a:rPr lang="en-US" dirty="0"/>
              <a:t> </a:t>
            </a:r>
          </a:p>
          <a:p>
            <a:endParaRPr lang="en-US" dirty="0"/>
          </a:p>
        </p:txBody>
      </p:sp>
    </p:spTree>
    <p:extLst>
      <p:ext uri="{BB962C8B-B14F-4D97-AF65-F5344CB8AC3E}">
        <p14:creationId xmlns:p14="http://schemas.microsoft.com/office/powerpoint/2010/main" val="352613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D31615B-88BF-4FBC-868F-F475EFCFF790}"/>
              </a:ext>
            </a:extLst>
          </p:cNvPr>
          <p:cNvSpPr>
            <a:spLocks noGrp="1"/>
          </p:cNvSpPr>
          <p:nvPr>
            <p:ph type="body" sz="quarter" idx="10"/>
          </p:nvPr>
        </p:nvSpPr>
        <p:spPr/>
        <p:txBody>
          <a:bodyPr/>
          <a:lstStyle/>
          <a:p>
            <a:r>
              <a:rPr lang="fr-FR" dirty="0"/>
              <a:t>12. Évènements </a:t>
            </a:r>
          </a:p>
        </p:txBody>
      </p:sp>
      <p:sp>
        <p:nvSpPr>
          <p:cNvPr id="3" name="Espace réservé du texte 2">
            <a:extLst>
              <a:ext uri="{FF2B5EF4-FFF2-40B4-BE49-F238E27FC236}">
                <a16:creationId xmlns:a16="http://schemas.microsoft.com/office/drawing/2014/main" id="{50872B92-2AEE-42F7-A8AE-FE82E61941C4}"/>
              </a:ext>
            </a:extLst>
          </p:cNvPr>
          <p:cNvSpPr>
            <a:spLocks noGrp="1"/>
          </p:cNvSpPr>
          <p:nvPr>
            <p:ph type="body" sz="quarter" idx="11"/>
          </p:nvPr>
        </p:nvSpPr>
        <p:spPr/>
        <p:txBody>
          <a:bodyPr/>
          <a:lstStyle/>
          <a:p>
            <a:pPr marL="0" indent="0">
              <a:buNone/>
            </a:pPr>
            <a:r>
              <a:rPr lang="fr-FR" dirty="0"/>
              <a:t>L’organisation d’événements peut être un levier efficace pour faire connaître votre enseigne et attirer des clients: </a:t>
            </a:r>
          </a:p>
          <a:p>
            <a:pPr marL="0" indent="0">
              <a:buNone/>
            </a:pPr>
            <a:r>
              <a:rPr lang="fr-FR" dirty="0"/>
              <a:t>Idées évènements pour </a:t>
            </a:r>
            <a:r>
              <a:rPr lang="fr-FR" dirty="0" err="1"/>
              <a:t>Pyxel</a:t>
            </a:r>
            <a:r>
              <a:rPr lang="fr-FR" dirty="0"/>
              <a:t>:</a:t>
            </a:r>
          </a:p>
          <a:p>
            <a:pPr>
              <a:buFontTx/>
              <a:buChar char="-"/>
            </a:pPr>
            <a:r>
              <a:rPr lang="fr-FR" dirty="0"/>
              <a:t>Journée portes ouvertes: Inviter les menuisiers pour des démonstrations, et formation sur l’installation des produits</a:t>
            </a:r>
          </a:p>
          <a:p>
            <a:pPr>
              <a:buFontTx/>
              <a:buChar char="-"/>
            </a:pPr>
            <a:r>
              <a:rPr lang="fr-FR" dirty="0"/>
              <a:t>Organiser un hackathon en invitant les futures architectes de </a:t>
            </a:r>
            <a:r>
              <a:rPr lang="fr-FR" dirty="0" err="1"/>
              <a:t>l’Ena</a:t>
            </a:r>
            <a:r>
              <a:rPr lang="fr-FR" dirty="0"/>
              <a:t>, construire des équipes pour travailler sur des idées innovantes en utilisant l’aluminium. </a:t>
            </a:r>
          </a:p>
          <a:p>
            <a:pPr marL="0" indent="0">
              <a:buNone/>
            </a:pPr>
            <a:endParaRPr lang="fr-FR" dirty="0"/>
          </a:p>
          <a:p>
            <a:pPr>
              <a:buFontTx/>
              <a:buChar char="-"/>
            </a:pPr>
            <a:endParaRPr lang="fr-FR" dirty="0"/>
          </a:p>
          <a:p>
            <a:pPr>
              <a:buFontTx/>
              <a:buChar char="-"/>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41892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1. Les Insertions publicitaires </a:t>
            </a:r>
          </a:p>
        </p:txBody>
      </p:sp>
      <p:sp>
        <p:nvSpPr>
          <p:cNvPr id="3" name="Text Placeholder 2"/>
          <p:cNvSpPr>
            <a:spLocks noGrp="1"/>
          </p:cNvSpPr>
          <p:nvPr>
            <p:ph type="body" sz="quarter" idx="11"/>
          </p:nvPr>
        </p:nvSpPr>
        <p:spPr/>
        <p:txBody>
          <a:bodyPr/>
          <a:lstStyle/>
          <a:p>
            <a:pPr marL="0" indent="0">
              <a:buNone/>
            </a:pPr>
            <a:r>
              <a:rPr lang="en-US" dirty="0"/>
              <a:t>Les bonnes raisons pour faire la publicité chez Archi media: </a:t>
            </a:r>
          </a:p>
          <a:p>
            <a:r>
              <a:rPr lang="en-US" dirty="0"/>
              <a:t>Archi media dispose de deux magazines à fort potentiel:</a:t>
            </a:r>
          </a:p>
          <a:p>
            <a:r>
              <a:rPr lang="en-US" dirty="0"/>
              <a:t>Le collector des architectes émergents A+E magazine: Un magazine qui fait figurer 45 architectes de moins de 45 ans </a:t>
            </a:r>
          </a:p>
          <a:p>
            <a:r>
              <a:rPr lang="en-US" dirty="0"/>
              <a:t>Les architectes font </a:t>
            </a:r>
            <a:r>
              <a:rPr lang="en-US" dirty="0" err="1"/>
              <a:t>partie</a:t>
            </a:r>
            <a:r>
              <a:rPr lang="en-US" dirty="0"/>
              <a:t> de la </a:t>
            </a:r>
            <a:r>
              <a:rPr lang="en-US" dirty="0" err="1"/>
              <a:t>cible</a:t>
            </a:r>
            <a:r>
              <a:rPr lang="en-US" dirty="0"/>
              <a:t> de </a:t>
            </a:r>
            <a:r>
              <a:rPr lang="en-US" dirty="0" err="1"/>
              <a:t>pyxel</a:t>
            </a:r>
            <a:r>
              <a:rPr lang="en-US" dirty="0"/>
              <a:t>, </a:t>
            </a:r>
            <a:r>
              <a:rPr lang="en-US" dirty="0" err="1"/>
              <a:t>donc</a:t>
            </a:r>
            <a:r>
              <a:rPr lang="en-US" dirty="0"/>
              <a:t> on aura </a:t>
            </a:r>
            <a:r>
              <a:rPr lang="en-US" dirty="0" err="1"/>
              <a:t>une</a:t>
            </a:r>
            <a:r>
              <a:rPr lang="en-US" dirty="0"/>
              <a:t> </a:t>
            </a:r>
            <a:r>
              <a:rPr lang="en-US" dirty="0" err="1"/>
              <a:t>grande</a:t>
            </a:r>
            <a:r>
              <a:rPr lang="en-US" dirty="0"/>
              <a:t> </a:t>
            </a:r>
            <a:r>
              <a:rPr lang="en-US" dirty="0" err="1"/>
              <a:t>visibilité</a:t>
            </a:r>
            <a:r>
              <a:rPr lang="en-US" dirty="0"/>
              <a:t> auprès </a:t>
            </a:r>
            <a:r>
              <a:rPr lang="en-US" dirty="0" err="1"/>
              <a:t>d’eux</a:t>
            </a:r>
            <a:r>
              <a:rPr lang="en-US" dirty="0"/>
              <a:t> </a:t>
            </a:r>
          </a:p>
          <a:p>
            <a:r>
              <a:rPr lang="en-US" dirty="0"/>
              <a:t>Les </a:t>
            </a:r>
            <a:r>
              <a:rPr lang="fr-FR" dirty="0"/>
              <a:t>architectes</a:t>
            </a:r>
            <a:r>
              <a:rPr lang="en-US" dirty="0"/>
              <a:t> </a:t>
            </a:r>
            <a:r>
              <a:rPr lang="en-US" dirty="0" err="1"/>
              <a:t>vont</a:t>
            </a:r>
            <a:r>
              <a:rPr lang="en-US" dirty="0"/>
              <a:t> </a:t>
            </a:r>
            <a:r>
              <a:rPr lang="en-US" dirty="0" err="1"/>
              <a:t>garder</a:t>
            </a:r>
            <a:r>
              <a:rPr lang="en-US" dirty="0"/>
              <a:t> le magazine chez </a:t>
            </a:r>
            <a:r>
              <a:rPr lang="en-US" dirty="0" err="1"/>
              <a:t>eux</a:t>
            </a:r>
            <a:r>
              <a:rPr lang="en-US" dirty="0"/>
              <a:t> pendant </a:t>
            </a:r>
            <a:r>
              <a:rPr lang="en-US" dirty="0" err="1"/>
              <a:t>très</a:t>
            </a:r>
            <a:r>
              <a:rPr lang="en-US" dirty="0"/>
              <a:t> </a:t>
            </a:r>
            <a:r>
              <a:rPr lang="en-US" dirty="0" err="1"/>
              <a:t>longtemps</a:t>
            </a:r>
            <a:r>
              <a:rPr lang="en-US" dirty="0"/>
              <a:t>, </a:t>
            </a:r>
            <a:r>
              <a:rPr lang="en-US" dirty="0" err="1"/>
              <a:t>puisque</a:t>
            </a:r>
            <a:r>
              <a:rPr lang="en-US" dirty="0"/>
              <a:t> </a:t>
            </a:r>
            <a:r>
              <a:rPr lang="en-US" dirty="0" err="1"/>
              <a:t>ça</a:t>
            </a:r>
            <a:r>
              <a:rPr lang="en-US" dirty="0"/>
              <a:t> </a:t>
            </a:r>
            <a:r>
              <a:rPr lang="fr-FR" dirty="0"/>
              <a:t>représente</a:t>
            </a:r>
            <a:r>
              <a:rPr lang="en-US" dirty="0"/>
              <a:t> </a:t>
            </a:r>
            <a:r>
              <a:rPr lang="en-US" dirty="0" err="1"/>
              <a:t>une</a:t>
            </a:r>
            <a:r>
              <a:rPr lang="en-US" dirty="0"/>
              <a:t> </a:t>
            </a:r>
            <a:r>
              <a:rPr lang="en-US" dirty="0" err="1"/>
              <a:t>fierté</a:t>
            </a:r>
            <a:r>
              <a:rPr lang="en-US" dirty="0"/>
              <a:t> pour </a:t>
            </a:r>
            <a:r>
              <a:rPr lang="en-US" dirty="0" err="1"/>
              <a:t>eux</a:t>
            </a:r>
            <a:r>
              <a:rPr lang="en-US" dirty="0"/>
              <a:t>, et </a:t>
            </a:r>
            <a:r>
              <a:rPr lang="en-US" dirty="0" err="1"/>
              <a:t>donc</a:t>
            </a:r>
            <a:r>
              <a:rPr lang="en-US" dirty="0"/>
              <a:t> </a:t>
            </a:r>
            <a:r>
              <a:rPr lang="en-US" dirty="0" err="1"/>
              <a:t>notre</a:t>
            </a:r>
            <a:r>
              <a:rPr lang="en-US" dirty="0"/>
              <a:t> </a:t>
            </a:r>
            <a:r>
              <a:rPr lang="en-US" dirty="0" err="1"/>
              <a:t>annonce</a:t>
            </a:r>
            <a:r>
              <a:rPr lang="en-US" dirty="0"/>
              <a:t> </a:t>
            </a:r>
            <a:r>
              <a:rPr lang="en-US" dirty="0" err="1"/>
              <a:t>va</a:t>
            </a:r>
            <a:r>
              <a:rPr lang="en-US" dirty="0"/>
              <a:t> </a:t>
            </a:r>
            <a:r>
              <a:rPr lang="en-US" dirty="0" err="1"/>
              <a:t>etre</a:t>
            </a:r>
            <a:r>
              <a:rPr lang="en-US" dirty="0"/>
              <a:t> </a:t>
            </a:r>
            <a:r>
              <a:rPr lang="en-US" dirty="0" err="1"/>
              <a:t>regardée</a:t>
            </a:r>
            <a:r>
              <a:rPr lang="en-US" dirty="0"/>
              <a:t> </a:t>
            </a:r>
            <a:r>
              <a:rPr lang="en-US" dirty="0" err="1"/>
              <a:t>plusieurs</a:t>
            </a:r>
            <a:r>
              <a:rPr lang="en-US" dirty="0"/>
              <a:t> </a:t>
            </a:r>
            <a:r>
              <a:rPr lang="en-US" dirty="0" err="1"/>
              <a:t>fois</a:t>
            </a:r>
            <a:r>
              <a:rPr lang="en-US" dirty="0"/>
              <a:t> au fil du temps</a:t>
            </a:r>
          </a:p>
          <a:p>
            <a:r>
              <a:rPr lang="en-US" dirty="0" err="1"/>
              <a:t>Ils</a:t>
            </a:r>
            <a:r>
              <a:rPr lang="en-US" dirty="0"/>
              <a:t> </a:t>
            </a:r>
            <a:r>
              <a:rPr lang="en-US" dirty="0" err="1"/>
              <a:t>disposent</a:t>
            </a:r>
            <a:r>
              <a:rPr lang="en-US" dirty="0"/>
              <a:t> </a:t>
            </a:r>
            <a:r>
              <a:rPr lang="en-US" dirty="0" err="1"/>
              <a:t>aussi</a:t>
            </a:r>
            <a:r>
              <a:rPr lang="en-US" dirty="0"/>
              <a:t> du site chantiersdumaroc.ma le 1er magazine de </a:t>
            </a:r>
            <a:r>
              <a:rPr lang="en-US" dirty="0" err="1"/>
              <a:t>l’actualité</a:t>
            </a:r>
            <a:r>
              <a:rPr lang="en-US" dirty="0"/>
              <a:t> du </a:t>
            </a:r>
            <a:r>
              <a:rPr lang="en-US" dirty="0" err="1"/>
              <a:t>secteur</a:t>
            </a:r>
            <a:r>
              <a:rPr lang="en-US" dirty="0"/>
              <a:t> de la construction qui </a:t>
            </a:r>
            <a:r>
              <a:rPr lang="en-US" dirty="0" err="1"/>
              <a:t>promeut</a:t>
            </a:r>
            <a:r>
              <a:rPr lang="en-US" dirty="0"/>
              <a:t> les </a:t>
            </a:r>
            <a:r>
              <a:rPr lang="en-US" dirty="0" err="1"/>
              <a:t>projets</a:t>
            </a:r>
            <a:r>
              <a:rPr lang="en-US" dirty="0"/>
              <a:t> </a:t>
            </a:r>
            <a:r>
              <a:rPr lang="en-US" dirty="0" err="1"/>
              <a:t>immobiliers</a:t>
            </a:r>
            <a:r>
              <a:rPr lang="en-US" dirty="0"/>
              <a:t> au Maroc</a:t>
            </a:r>
          </a:p>
          <a:p>
            <a:r>
              <a:rPr lang="en-US" dirty="0"/>
              <a:t>Le site </a:t>
            </a:r>
            <a:r>
              <a:rPr lang="en-US" dirty="0" err="1"/>
              <a:t>semble</a:t>
            </a:r>
            <a:r>
              <a:rPr lang="en-US" dirty="0"/>
              <a:t> </a:t>
            </a:r>
            <a:r>
              <a:rPr lang="en-US" dirty="0" err="1"/>
              <a:t>avoir</a:t>
            </a:r>
            <a:r>
              <a:rPr lang="en-US" dirty="0"/>
              <a:t> beaucoup de </a:t>
            </a:r>
            <a:r>
              <a:rPr lang="en-US" dirty="0" err="1"/>
              <a:t>visites</a:t>
            </a:r>
            <a:r>
              <a:rPr lang="en-US" dirty="0"/>
              <a:t> </a:t>
            </a:r>
            <a:r>
              <a:rPr lang="en-US" dirty="0" err="1"/>
              <a:t>quotidiennes</a:t>
            </a:r>
            <a:r>
              <a:rPr lang="en-US" dirty="0"/>
              <a:t> </a:t>
            </a:r>
            <a:r>
              <a:rPr lang="en-US" dirty="0" err="1"/>
              <a:t>puisqu’ils</a:t>
            </a:r>
            <a:r>
              <a:rPr lang="en-US" dirty="0"/>
              <a:t> </a:t>
            </a:r>
            <a:r>
              <a:rPr lang="en-US" dirty="0" err="1"/>
              <a:t>ont</a:t>
            </a:r>
            <a:r>
              <a:rPr lang="en-US" dirty="0"/>
              <a:t> </a:t>
            </a:r>
            <a:r>
              <a:rPr lang="en-US" dirty="0" err="1"/>
              <a:t>plusieurs</a:t>
            </a:r>
            <a:r>
              <a:rPr lang="en-US" dirty="0"/>
              <a:t> </a:t>
            </a:r>
            <a:r>
              <a:rPr lang="en-US" dirty="0" err="1"/>
              <a:t>espaces</a:t>
            </a:r>
            <a:r>
              <a:rPr lang="en-US" dirty="0"/>
              <a:t> pour les </a:t>
            </a:r>
            <a:r>
              <a:rPr lang="en-US" dirty="0" err="1"/>
              <a:t>annonceurs</a:t>
            </a:r>
            <a:endParaRPr lang="en-US" dirty="0"/>
          </a:p>
          <a:p>
            <a:r>
              <a:rPr lang="en-US" dirty="0"/>
              <a:t>Une </a:t>
            </a:r>
            <a:r>
              <a:rPr lang="en-US" dirty="0" err="1"/>
              <a:t>grande</a:t>
            </a:r>
            <a:r>
              <a:rPr lang="en-US" dirty="0"/>
              <a:t> </a:t>
            </a:r>
            <a:r>
              <a:rPr lang="en-US" dirty="0" err="1"/>
              <a:t>visibilité</a:t>
            </a:r>
            <a:r>
              <a:rPr lang="en-US" dirty="0"/>
              <a:t> auprès des </a:t>
            </a:r>
            <a:r>
              <a:rPr lang="en-US" dirty="0" err="1"/>
              <a:t>promoteurs</a:t>
            </a:r>
            <a:r>
              <a:rPr lang="en-US" dirty="0"/>
              <a:t> </a:t>
            </a:r>
            <a:r>
              <a:rPr lang="en-US" dirty="0" err="1"/>
              <a:t>immobiliers</a:t>
            </a:r>
            <a:r>
              <a:rPr lang="en-US" dirty="0"/>
              <a:t> et les </a:t>
            </a:r>
            <a:r>
              <a:rPr lang="en-US" dirty="0" err="1"/>
              <a:t>sociétés</a:t>
            </a:r>
            <a:r>
              <a:rPr lang="en-US" dirty="0"/>
              <a:t> de </a:t>
            </a:r>
            <a:r>
              <a:rPr lang="en-US" dirty="0" err="1"/>
              <a:t>menuiserie</a:t>
            </a:r>
            <a:endParaRPr lang="en-US" dirty="0"/>
          </a:p>
          <a:p>
            <a:pPr marL="0" indent="0">
              <a:buNone/>
            </a:pPr>
            <a:r>
              <a:rPr lang="en-US" dirty="0" err="1">
                <a:solidFill>
                  <a:schemeClr val="accent2">
                    <a:lumMod val="75000"/>
                  </a:schemeClr>
                </a:solidFill>
              </a:rPr>
              <a:t>L’idéal</a:t>
            </a:r>
            <a:r>
              <a:rPr lang="en-US" dirty="0">
                <a:solidFill>
                  <a:schemeClr val="accent2">
                    <a:lumMod val="75000"/>
                  </a:schemeClr>
                </a:solidFill>
              </a:rPr>
              <a:t>: </a:t>
            </a:r>
            <a:r>
              <a:rPr lang="en-US" dirty="0" err="1">
                <a:solidFill>
                  <a:schemeClr val="accent2">
                    <a:lumMod val="75000"/>
                  </a:schemeClr>
                </a:solidFill>
              </a:rPr>
              <a:t>serait</a:t>
            </a:r>
            <a:r>
              <a:rPr lang="en-US" dirty="0">
                <a:solidFill>
                  <a:schemeClr val="accent2">
                    <a:lumMod val="75000"/>
                  </a:schemeClr>
                </a:solidFill>
              </a:rPr>
              <a:t> de faire </a:t>
            </a:r>
            <a:r>
              <a:rPr lang="en-US" dirty="0" err="1">
                <a:solidFill>
                  <a:schemeClr val="accent2">
                    <a:lumMod val="75000"/>
                  </a:schemeClr>
                </a:solidFill>
              </a:rPr>
              <a:t>une</a:t>
            </a:r>
            <a:r>
              <a:rPr lang="en-US" dirty="0">
                <a:solidFill>
                  <a:schemeClr val="accent2">
                    <a:lumMod val="75000"/>
                  </a:schemeClr>
                </a:solidFill>
              </a:rPr>
              <a:t> </a:t>
            </a:r>
            <a:r>
              <a:rPr lang="en-US" dirty="0" err="1">
                <a:solidFill>
                  <a:schemeClr val="accent2">
                    <a:lumMod val="75000"/>
                  </a:schemeClr>
                </a:solidFill>
              </a:rPr>
              <a:t>annonce</a:t>
            </a:r>
            <a:r>
              <a:rPr lang="en-US" dirty="0">
                <a:solidFill>
                  <a:schemeClr val="accent2">
                    <a:lumMod val="75000"/>
                  </a:schemeClr>
                </a:solidFill>
              </a:rPr>
              <a:t> sur le collector, et </a:t>
            </a:r>
            <a:r>
              <a:rPr lang="en-US" dirty="0" err="1">
                <a:solidFill>
                  <a:schemeClr val="accent2">
                    <a:lumMod val="75000"/>
                  </a:schemeClr>
                </a:solidFill>
              </a:rPr>
              <a:t>une</a:t>
            </a:r>
            <a:r>
              <a:rPr lang="en-US" dirty="0">
                <a:solidFill>
                  <a:schemeClr val="accent2">
                    <a:lumMod val="75000"/>
                  </a:schemeClr>
                </a:solidFill>
              </a:rPr>
              <a:t> </a:t>
            </a:r>
            <a:r>
              <a:rPr lang="fr-FR" dirty="0">
                <a:solidFill>
                  <a:schemeClr val="accent2">
                    <a:lumMod val="75000"/>
                  </a:schemeClr>
                </a:solidFill>
              </a:rPr>
              <a:t>bannière</a:t>
            </a:r>
            <a:r>
              <a:rPr lang="en-US" dirty="0">
                <a:solidFill>
                  <a:schemeClr val="accent2">
                    <a:lumMod val="75000"/>
                  </a:schemeClr>
                </a:solidFill>
              </a:rPr>
              <a:t> sur le site </a:t>
            </a:r>
            <a:r>
              <a:rPr lang="fr-FR" dirty="0">
                <a:solidFill>
                  <a:schemeClr val="accent2">
                    <a:lumMod val="75000"/>
                  </a:schemeClr>
                </a:solidFill>
              </a:rPr>
              <a:t>chantiers</a:t>
            </a:r>
            <a:r>
              <a:rPr lang="en-US" dirty="0">
                <a:solidFill>
                  <a:schemeClr val="accent2">
                    <a:lumMod val="75000"/>
                  </a:schemeClr>
                </a:solidFill>
              </a:rPr>
              <a:t> du Maroc  </a:t>
            </a:r>
          </a:p>
          <a:p>
            <a:pPr marL="0" indent="0">
              <a:buNone/>
            </a:pPr>
            <a:endParaRPr lang="en-US" dirty="0"/>
          </a:p>
          <a:p>
            <a:endParaRPr lang="en-US" dirty="0"/>
          </a:p>
          <a:p>
            <a:endParaRPr lang="en-US" dirty="0"/>
          </a:p>
          <a:p>
            <a:endParaRPr lang="fr-MA" dirty="0"/>
          </a:p>
          <a:p>
            <a:endParaRPr lang="en-US" dirty="0"/>
          </a:p>
          <a:p>
            <a:endParaRPr lang="en-US" dirty="0"/>
          </a:p>
        </p:txBody>
      </p:sp>
    </p:spTree>
    <p:extLst>
      <p:ext uri="{BB962C8B-B14F-4D97-AF65-F5344CB8AC3E}">
        <p14:creationId xmlns:p14="http://schemas.microsoft.com/office/powerpoint/2010/main" val="139728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CBAC17B-1125-4649-AC0B-BA4823F9C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2" y="1104900"/>
            <a:ext cx="3271838" cy="4159674"/>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1345900F-0D6A-4706-9A75-C0D1819E6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852" y="2085974"/>
            <a:ext cx="4982848" cy="2310423"/>
          </a:xfrm>
          <a:prstGeom prst="rect">
            <a:avLst/>
          </a:prstGeom>
        </p:spPr>
      </p:pic>
      <p:sp>
        <p:nvSpPr>
          <p:cNvPr id="8" name="ZoneTexte 7">
            <a:extLst>
              <a:ext uri="{FF2B5EF4-FFF2-40B4-BE49-F238E27FC236}">
                <a16:creationId xmlns:a16="http://schemas.microsoft.com/office/drawing/2014/main" id="{5915CE05-6916-41D6-8073-F58EE5773200}"/>
              </a:ext>
            </a:extLst>
          </p:cNvPr>
          <p:cNvSpPr txBox="1"/>
          <p:nvPr/>
        </p:nvSpPr>
        <p:spPr>
          <a:xfrm>
            <a:off x="1443037" y="5333384"/>
            <a:ext cx="3662363" cy="341632"/>
          </a:xfrm>
          <a:prstGeom prst="rect">
            <a:avLst/>
          </a:prstGeom>
          <a:noFill/>
        </p:spPr>
        <p:txBody>
          <a:bodyPr wrap="square" rtlCol="0">
            <a:spAutoFit/>
          </a:bodyPr>
          <a:lstStyle/>
          <a:p>
            <a:pPr>
              <a:lnSpc>
                <a:spcPct val="90000"/>
              </a:lnSpc>
              <a:spcBef>
                <a:spcPts val="1000"/>
              </a:spcBef>
              <a:buClr>
                <a:schemeClr val="tx1">
                  <a:lumMod val="50000"/>
                  <a:lumOff val="50000"/>
                </a:schemeClr>
              </a:buClr>
            </a:pPr>
            <a:r>
              <a:rPr lang="fr-MA" dirty="0">
                <a:latin typeface="Futura Lt BT" panose="020B0402020204020303" pitchFamily="34" charset="0"/>
                <a:hlinkClick r:id="rId4"/>
              </a:rPr>
              <a:t>A+E Magazine </a:t>
            </a:r>
            <a:endParaRPr lang="fr-MA" dirty="0">
              <a:latin typeface="Futura Lt BT" panose="020B0402020204020303" pitchFamily="34" charset="0"/>
            </a:endParaRPr>
          </a:p>
        </p:txBody>
      </p:sp>
      <p:sp>
        <p:nvSpPr>
          <p:cNvPr id="9" name="Espace réservé du texte 8">
            <a:extLst>
              <a:ext uri="{FF2B5EF4-FFF2-40B4-BE49-F238E27FC236}">
                <a16:creationId xmlns:a16="http://schemas.microsoft.com/office/drawing/2014/main" id="{33E21F81-22C4-41E7-80A8-63EE8EB42D9C}"/>
              </a:ext>
            </a:extLst>
          </p:cNvPr>
          <p:cNvSpPr txBox="1">
            <a:spLocks noGrp="1"/>
          </p:cNvSpPr>
          <p:nvPr>
            <p:ph type="body" sz="quarter" idx="11"/>
          </p:nvPr>
        </p:nvSpPr>
        <p:spPr>
          <a:xfrm>
            <a:off x="5105400" y="4506058"/>
            <a:ext cx="4057650" cy="341632"/>
          </a:xfrm>
          <a:prstGeom prst="rect">
            <a:avLst/>
          </a:prstGeom>
          <a:noFill/>
        </p:spPr>
        <p:txBody>
          <a:bodyPr wrap="square" rtlCol="0">
            <a:spAutoFit/>
          </a:bodyPr>
          <a:lstStyle/>
          <a:p>
            <a:pPr marL="0" indent="0">
              <a:buNone/>
            </a:pPr>
            <a:r>
              <a:rPr lang="fr-MA" dirty="0">
                <a:hlinkClick r:id="rId5"/>
              </a:rPr>
              <a:t>chantiersdumaroc.ma</a:t>
            </a:r>
            <a:endParaRPr lang="fr-MA" dirty="0"/>
          </a:p>
        </p:txBody>
      </p:sp>
    </p:spTree>
    <p:extLst>
      <p:ext uri="{BB962C8B-B14F-4D97-AF65-F5344CB8AC3E}">
        <p14:creationId xmlns:p14="http://schemas.microsoft.com/office/powerpoint/2010/main" val="95493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C0DB53D-7895-4C58-9614-6DF128E9ED9C}"/>
              </a:ext>
            </a:extLst>
          </p:cNvPr>
          <p:cNvSpPr>
            <a:spLocks noGrp="1"/>
          </p:cNvSpPr>
          <p:nvPr>
            <p:ph type="body" sz="quarter" idx="10"/>
          </p:nvPr>
        </p:nvSpPr>
        <p:spPr>
          <a:xfrm>
            <a:off x="285750" y="228600"/>
            <a:ext cx="8553450" cy="657225"/>
          </a:xfrm>
        </p:spPr>
        <p:txBody>
          <a:bodyPr/>
          <a:lstStyle/>
          <a:p>
            <a:r>
              <a:rPr lang="fr-MA" dirty="0"/>
              <a:t>2. Les modifications à faire sur le site web</a:t>
            </a:r>
          </a:p>
        </p:txBody>
      </p:sp>
      <p:sp>
        <p:nvSpPr>
          <p:cNvPr id="3" name="Espace réservé du texte 2">
            <a:extLst>
              <a:ext uri="{FF2B5EF4-FFF2-40B4-BE49-F238E27FC236}">
                <a16:creationId xmlns:a16="http://schemas.microsoft.com/office/drawing/2014/main" id="{D8785E2E-44F4-4AC7-88AB-106AD4DD98C8}"/>
              </a:ext>
            </a:extLst>
          </p:cNvPr>
          <p:cNvSpPr>
            <a:spLocks noGrp="1"/>
          </p:cNvSpPr>
          <p:nvPr>
            <p:ph type="body" sz="quarter" idx="11"/>
          </p:nvPr>
        </p:nvSpPr>
        <p:spPr/>
        <p:txBody>
          <a:bodyPr/>
          <a:lstStyle/>
          <a:p>
            <a:r>
              <a:rPr lang="en-US" dirty="0" err="1"/>
              <a:t>Ajouter</a:t>
            </a:r>
            <a:r>
              <a:rPr lang="en-US" dirty="0"/>
              <a:t> </a:t>
            </a:r>
            <a:r>
              <a:rPr lang="en-US" dirty="0" err="1"/>
              <a:t>une</a:t>
            </a:r>
            <a:r>
              <a:rPr lang="en-US" dirty="0"/>
              <a:t> </a:t>
            </a:r>
            <a:r>
              <a:rPr lang="en-US" dirty="0" err="1"/>
              <a:t>rubrique</a:t>
            </a:r>
            <a:r>
              <a:rPr lang="en-US" dirty="0"/>
              <a:t> FAQ </a:t>
            </a:r>
          </a:p>
          <a:p>
            <a:r>
              <a:rPr lang="en-US" dirty="0" err="1"/>
              <a:t>Ajouter</a:t>
            </a:r>
            <a:r>
              <a:rPr lang="en-US" dirty="0"/>
              <a:t> </a:t>
            </a:r>
            <a:r>
              <a:rPr lang="en-US" dirty="0" err="1"/>
              <a:t>L’adresse</a:t>
            </a:r>
            <a:r>
              <a:rPr lang="en-US" dirty="0"/>
              <a:t> du showroom de Marrakech </a:t>
            </a:r>
          </a:p>
          <a:p>
            <a:r>
              <a:rPr lang="en-US" dirty="0" err="1"/>
              <a:t>Ajouter</a:t>
            </a:r>
            <a:r>
              <a:rPr lang="en-US" dirty="0"/>
              <a:t> le </a:t>
            </a:r>
            <a:r>
              <a:rPr lang="en-US" dirty="0" err="1"/>
              <a:t>picto</a:t>
            </a:r>
            <a:r>
              <a:rPr lang="en-US" dirty="0"/>
              <a:t> de Pinterest </a:t>
            </a:r>
          </a:p>
          <a:p>
            <a:r>
              <a:rPr lang="en-US" dirty="0" err="1"/>
              <a:t>Ajouter</a:t>
            </a:r>
            <a:r>
              <a:rPr lang="en-US" dirty="0"/>
              <a:t> ‘</a:t>
            </a:r>
            <a:r>
              <a:rPr lang="en-US" dirty="0" err="1"/>
              <a:t>Ils</a:t>
            </a:r>
            <a:r>
              <a:rPr lang="en-US" dirty="0"/>
              <a:t> </a:t>
            </a:r>
            <a:r>
              <a:rPr lang="en-US" dirty="0" err="1"/>
              <a:t>parlent</a:t>
            </a:r>
            <a:r>
              <a:rPr lang="en-US" dirty="0"/>
              <a:t> de nous’ </a:t>
            </a:r>
          </a:p>
          <a:p>
            <a:r>
              <a:rPr lang="en-US" dirty="0" err="1"/>
              <a:t>Témoignages</a:t>
            </a:r>
            <a:r>
              <a:rPr lang="en-US" dirty="0"/>
              <a:t> </a:t>
            </a:r>
          </a:p>
          <a:p>
            <a:r>
              <a:rPr lang="en-US" dirty="0"/>
              <a:t>Open in a new tab for Next app </a:t>
            </a:r>
          </a:p>
          <a:p>
            <a:r>
              <a:rPr lang="en-US" dirty="0"/>
              <a:t>Blog </a:t>
            </a:r>
          </a:p>
          <a:p>
            <a:r>
              <a:rPr lang="en-US" dirty="0" err="1"/>
              <a:t>S’inscrire</a:t>
            </a:r>
            <a:r>
              <a:rPr lang="en-US" dirty="0"/>
              <a:t> à la newsletter</a:t>
            </a:r>
          </a:p>
          <a:p>
            <a:r>
              <a:rPr lang="en-US" dirty="0"/>
              <a:t>Demander un </a:t>
            </a:r>
            <a:r>
              <a:rPr lang="en-US" dirty="0" err="1"/>
              <a:t>devis</a:t>
            </a:r>
            <a:r>
              <a:rPr lang="en-US" dirty="0"/>
              <a:t> </a:t>
            </a:r>
          </a:p>
          <a:p>
            <a:r>
              <a:rPr lang="en-US" dirty="0"/>
              <a:t>Film </a:t>
            </a:r>
            <a:r>
              <a:rPr lang="en-US" dirty="0" err="1"/>
              <a:t>institutionnel</a:t>
            </a:r>
            <a:endParaRPr lang="en-US" dirty="0"/>
          </a:p>
          <a:p>
            <a:r>
              <a:rPr lang="en-US" dirty="0"/>
              <a:t>Prendre un RDV </a:t>
            </a:r>
          </a:p>
          <a:p>
            <a:r>
              <a:rPr lang="en-US" dirty="0"/>
              <a:t>Catalogues à </a:t>
            </a:r>
            <a:r>
              <a:rPr lang="en-US" dirty="0" err="1"/>
              <a:t>télécharger</a:t>
            </a:r>
            <a:r>
              <a:rPr lang="en-US" dirty="0"/>
              <a:t> </a:t>
            </a:r>
          </a:p>
          <a:p>
            <a:pPr marL="0" indent="0">
              <a:buNone/>
            </a:pPr>
            <a:endParaRPr lang="fr-MA" dirty="0"/>
          </a:p>
        </p:txBody>
      </p:sp>
    </p:spTree>
    <p:extLst>
      <p:ext uri="{BB962C8B-B14F-4D97-AF65-F5344CB8AC3E}">
        <p14:creationId xmlns:p14="http://schemas.microsoft.com/office/powerpoint/2010/main" val="306149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B0D6E5F-ABBB-412E-99B2-B701391B6E7B}"/>
              </a:ext>
            </a:extLst>
          </p:cNvPr>
          <p:cNvSpPr>
            <a:spLocks noGrp="1"/>
          </p:cNvSpPr>
          <p:nvPr>
            <p:ph type="body" sz="quarter" idx="11"/>
          </p:nvPr>
        </p:nvSpPr>
        <p:spPr/>
        <p:txBody>
          <a:bodyPr/>
          <a:lstStyle/>
          <a:p>
            <a:pPr marL="0" indent="0">
              <a:buNone/>
            </a:pPr>
            <a:r>
              <a:rPr lang="fr-MA" dirty="0"/>
              <a:t>Voir les sites suivants: </a:t>
            </a:r>
          </a:p>
          <a:p>
            <a:r>
              <a:rPr lang="fr-FR" sz="1800" b="0" i="0" u="sng" strike="noStrike" dirty="0">
                <a:solidFill>
                  <a:srgbClr val="0563C1"/>
                </a:solidFill>
                <a:effectLst/>
                <a:latin typeface="Calibri" panose="020F0502020204030204" pitchFamily="34" charset="0"/>
                <a:hlinkClick r:id="rId2"/>
              </a:rPr>
              <a:t>http://kaialuminium.net/</a:t>
            </a:r>
            <a:r>
              <a:rPr lang="fr-FR" dirty="0"/>
              <a:t> </a:t>
            </a:r>
            <a:endParaRPr lang="fr-MA" dirty="0"/>
          </a:p>
          <a:p>
            <a:r>
              <a:rPr lang="fr-FR" sz="1800" b="0" i="0" u="sng" strike="noStrike" dirty="0">
                <a:solidFill>
                  <a:srgbClr val="0563C1"/>
                </a:solidFill>
                <a:effectLst/>
                <a:latin typeface="Calibri" panose="020F0502020204030204" pitchFamily="34" charset="0"/>
                <a:hlinkClick r:id="rId3"/>
              </a:rPr>
              <a:t>https://www.separator-maroc.ma/</a:t>
            </a:r>
            <a:r>
              <a:rPr lang="fr-FR" dirty="0"/>
              <a:t> </a:t>
            </a:r>
            <a:endParaRPr lang="fr-MA" dirty="0"/>
          </a:p>
          <a:p>
            <a:r>
              <a:rPr lang="fr-FR" sz="1800" b="0" i="0" u="none" strike="noStrike" dirty="0">
                <a:solidFill>
                  <a:srgbClr val="000000"/>
                </a:solidFill>
                <a:effectLst/>
                <a:latin typeface="Calibri" panose="020F0502020204030204" pitchFamily="34" charset="0"/>
                <a:hlinkClick r:id="rId4"/>
              </a:rPr>
              <a:t>https://www.kodusdb.com/</a:t>
            </a:r>
            <a:r>
              <a:rPr lang="fr-FR" dirty="0">
                <a:hlinkClick r:id="rId4"/>
              </a:rPr>
              <a:t> </a:t>
            </a:r>
            <a:endParaRPr lang="fr-MA" dirty="0"/>
          </a:p>
          <a:p>
            <a:r>
              <a:rPr lang="fr-FR" sz="1800" b="0" i="0" u="sng" strike="noStrike" dirty="0">
                <a:solidFill>
                  <a:srgbClr val="0563C1"/>
                </a:solidFill>
                <a:effectLst/>
                <a:latin typeface="Calibri" panose="020F0502020204030204" pitchFamily="34" charset="0"/>
                <a:hlinkClick r:id="rId5"/>
              </a:rPr>
              <a:t>https://www.renson-outdoor.com/en-us</a:t>
            </a:r>
            <a:r>
              <a:rPr lang="fr-FR" dirty="0"/>
              <a:t> </a:t>
            </a:r>
            <a:endParaRPr lang="fr-MA" dirty="0"/>
          </a:p>
        </p:txBody>
      </p:sp>
    </p:spTree>
    <p:extLst>
      <p:ext uri="{BB962C8B-B14F-4D97-AF65-F5344CB8AC3E}">
        <p14:creationId xmlns:p14="http://schemas.microsoft.com/office/powerpoint/2010/main" val="133770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F0BD185-282B-446C-9413-D1BAB5183FF3}"/>
              </a:ext>
            </a:extLst>
          </p:cNvPr>
          <p:cNvSpPr>
            <a:spLocks noGrp="1"/>
          </p:cNvSpPr>
          <p:nvPr>
            <p:ph type="body" sz="quarter" idx="10"/>
          </p:nvPr>
        </p:nvSpPr>
        <p:spPr/>
        <p:txBody>
          <a:bodyPr/>
          <a:lstStyle/>
          <a:p>
            <a:r>
              <a:rPr lang="fr-MA" dirty="0"/>
              <a:t>3. Annonces sur Google</a:t>
            </a:r>
          </a:p>
        </p:txBody>
      </p:sp>
      <p:sp>
        <p:nvSpPr>
          <p:cNvPr id="3" name="Espace réservé du texte 2">
            <a:extLst>
              <a:ext uri="{FF2B5EF4-FFF2-40B4-BE49-F238E27FC236}">
                <a16:creationId xmlns:a16="http://schemas.microsoft.com/office/drawing/2014/main" id="{36514C9E-A3B8-44F1-9E5A-D8E468D4408A}"/>
              </a:ext>
            </a:extLst>
          </p:cNvPr>
          <p:cNvSpPr>
            <a:spLocks noGrp="1"/>
          </p:cNvSpPr>
          <p:nvPr>
            <p:ph type="body" sz="quarter" idx="11"/>
          </p:nvPr>
        </p:nvSpPr>
        <p:spPr>
          <a:xfrm>
            <a:off x="295275" y="990600"/>
            <a:ext cx="8553450" cy="5124450"/>
          </a:xfrm>
        </p:spPr>
        <p:txBody>
          <a:bodyPr/>
          <a:lstStyle/>
          <a:p>
            <a:r>
              <a:rPr lang="fr-MA" dirty="0"/>
              <a:t>Google </a:t>
            </a:r>
            <a:r>
              <a:rPr lang="fr-MA" dirty="0" err="1"/>
              <a:t>Ads</a:t>
            </a:r>
            <a:r>
              <a:rPr lang="fr-MA" dirty="0"/>
              <a:t> est un programme de publicité en libre service qui permet aux utilisateurs de poster leur publicité en fonction des comportements ou sur des mots clés préalablement définis</a:t>
            </a:r>
          </a:p>
          <a:p>
            <a:r>
              <a:rPr lang="fr-FR" dirty="0"/>
              <a:t>L’annonceur paye lorsqu’un internaute clique sur son annonce / lien sponsorisé. Le coût par click est issu de la combinaison de plusieurs facteurs, à savoir les composants du niveau de qualité (taux de clics attendu, pertinence de l’annonce et convivialité de la page de destination) l’enchère au CPC max. et l’impact attendu des extensions et autres formats d’annonces.</a:t>
            </a:r>
          </a:p>
          <a:p>
            <a:r>
              <a:rPr lang="fr-FR" dirty="0"/>
              <a:t>Google </a:t>
            </a:r>
            <a:r>
              <a:rPr lang="fr-FR" dirty="0" err="1"/>
              <a:t>Ads</a:t>
            </a:r>
            <a:r>
              <a:rPr lang="fr-FR" dirty="0"/>
              <a:t> </a:t>
            </a:r>
            <a:r>
              <a:rPr lang="fr-FR" dirty="0" err="1"/>
              <a:t>fournits</a:t>
            </a:r>
            <a:r>
              <a:rPr lang="fr-FR" dirty="0"/>
              <a:t> des résultats immédiats </a:t>
            </a:r>
          </a:p>
          <a:p>
            <a:r>
              <a:rPr lang="fr-FR" dirty="0"/>
              <a:t>Google </a:t>
            </a:r>
            <a:r>
              <a:rPr lang="fr-FR" dirty="0" err="1"/>
              <a:t>Ads</a:t>
            </a:r>
            <a:r>
              <a:rPr lang="fr-FR" dirty="0"/>
              <a:t> permet un ciblage très précis: Le ciblage peut s’effectuer en fonction de l’objet de recherche des internautes, sa géolocalisation, son langage, le type d’appareil utilisé.</a:t>
            </a:r>
          </a:p>
          <a:p>
            <a:r>
              <a:rPr lang="fr-FR" dirty="0"/>
              <a:t>Une autre possibilité consiste à faire du remarketing ou </a:t>
            </a:r>
            <a:r>
              <a:rPr lang="fr-FR" dirty="0" err="1"/>
              <a:t>retargeting</a:t>
            </a:r>
            <a:r>
              <a:rPr lang="fr-FR" dirty="0"/>
              <a:t> c’est à dire de cibler les internautes par leur comportement: par exemple choisir de cibler les internautes qui sont passés sur votre site</a:t>
            </a:r>
          </a:p>
          <a:p>
            <a:r>
              <a:rPr lang="fr-FR" dirty="0" err="1"/>
              <a:t>Adwords</a:t>
            </a:r>
            <a:r>
              <a:rPr lang="fr-FR" dirty="0"/>
              <a:t> permet de démarquer face à ses concurrents </a:t>
            </a:r>
          </a:p>
          <a:p>
            <a:r>
              <a:rPr lang="fr-FR" dirty="0" err="1"/>
              <a:t>Adwords</a:t>
            </a:r>
            <a:r>
              <a:rPr lang="fr-FR" dirty="0"/>
              <a:t> offre des outils statistiques très avancés </a:t>
            </a:r>
            <a:endParaRPr lang="fr-MA" dirty="0"/>
          </a:p>
        </p:txBody>
      </p:sp>
    </p:spTree>
    <p:extLst>
      <p:ext uri="{BB962C8B-B14F-4D97-AF65-F5344CB8AC3E}">
        <p14:creationId xmlns:p14="http://schemas.microsoft.com/office/powerpoint/2010/main" val="365827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A01B0A8D-8E96-4ABD-9575-0638B9C56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47650"/>
            <a:ext cx="5404128" cy="3733992"/>
          </a:xfrm>
          <a:prstGeom prst="rect">
            <a:avLst/>
          </a:prstGeom>
        </p:spPr>
      </p:pic>
      <p:pic>
        <p:nvPicPr>
          <p:cNvPr id="9" name="Image 8">
            <a:extLst>
              <a:ext uri="{FF2B5EF4-FFF2-40B4-BE49-F238E27FC236}">
                <a16:creationId xmlns:a16="http://schemas.microsoft.com/office/drawing/2014/main" id="{85704F96-CB65-4E2F-AA15-35611AD31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3865249"/>
            <a:ext cx="6610349" cy="2604333"/>
          </a:xfrm>
          <a:prstGeom prst="rect">
            <a:avLst/>
          </a:prstGeom>
        </p:spPr>
      </p:pic>
      <p:sp>
        <p:nvSpPr>
          <p:cNvPr id="10" name="ZoneTexte 9">
            <a:extLst>
              <a:ext uri="{FF2B5EF4-FFF2-40B4-BE49-F238E27FC236}">
                <a16:creationId xmlns:a16="http://schemas.microsoft.com/office/drawing/2014/main" id="{7F306BD3-5175-4636-B147-61148B5B4FFF}"/>
              </a:ext>
            </a:extLst>
          </p:cNvPr>
          <p:cNvSpPr txBox="1"/>
          <p:nvPr/>
        </p:nvSpPr>
        <p:spPr>
          <a:xfrm>
            <a:off x="5835788" y="1745314"/>
            <a:ext cx="2819400" cy="369332"/>
          </a:xfrm>
          <a:prstGeom prst="rect">
            <a:avLst/>
          </a:prstGeom>
          <a:noFill/>
        </p:spPr>
        <p:txBody>
          <a:bodyPr wrap="square" rtlCol="0">
            <a:spAutoFit/>
          </a:bodyPr>
          <a:lstStyle/>
          <a:p>
            <a:r>
              <a:rPr lang="fr-MA" dirty="0">
                <a:latin typeface="Futura Lt BT" panose="020B0402020204020303" pitchFamily="34" charset="0"/>
              </a:rPr>
              <a:t>Annonce sur Google </a:t>
            </a:r>
          </a:p>
        </p:txBody>
      </p:sp>
      <p:sp>
        <p:nvSpPr>
          <p:cNvPr id="11" name="ZoneTexte 10">
            <a:extLst>
              <a:ext uri="{FF2B5EF4-FFF2-40B4-BE49-F238E27FC236}">
                <a16:creationId xmlns:a16="http://schemas.microsoft.com/office/drawing/2014/main" id="{8664219E-043F-430E-B760-8D8BFBC2573F}"/>
              </a:ext>
            </a:extLst>
          </p:cNvPr>
          <p:cNvSpPr txBox="1"/>
          <p:nvPr/>
        </p:nvSpPr>
        <p:spPr>
          <a:xfrm>
            <a:off x="4572000" y="5489383"/>
            <a:ext cx="4162425" cy="646331"/>
          </a:xfrm>
          <a:prstGeom prst="rect">
            <a:avLst/>
          </a:prstGeom>
          <a:noFill/>
        </p:spPr>
        <p:txBody>
          <a:bodyPr wrap="square" rtlCol="0">
            <a:spAutoFit/>
          </a:bodyPr>
          <a:lstStyle/>
          <a:p>
            <a:r>
              <a:rPr lang="fr-MA" dirty="0">
                <a:latin typeface="Futura Lt BT" panose="020B0402020204020303" pitchFamily="34" charset="0"/>
              </a:rPr>
              <a:t>Les différents formats que prend une annonce sponsorisée chez Google </a:t>
            </a:r>
            <a:r>
              <a:rPr lang="fr-MA" dirty="0" err="1">
                <a:latin typeface="Futura Lt BT" panose="020B0402020204020303" pitchFamily="34" charset="0"/>
              </a:rPr>
              <a:t>Ads</a:t>
            </a:r>
            <a:r>
              <a:rPr lang="fr-MA" dirty="0">
                <a:latin typeface="Futura Lt BT" panose="020B0402020204020303" pitchFamily="34" charset="0"/>
              </a:rPr>
              <a:t> </a:t>
            </a:r>
          </a:p>
        </p:txBody>
      </p:sp>
    </p:spTree>
    <p:extLst>
      <p:ext uri="{BB962C8B-B14F-4D97-AF65-F5344CB8AC3E}">
        <p14:creationId xmlns:p14="http://schemas.microsoft.com/office/powerpoint/2010/main" val="59034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CEC076-6C60-46AD-9469-A99D756668C3}"/>
              </a:ext>
            </a:extLst>
          </p:cNvPr>
          <p:cNvSpPr>
            <a:spLocks noGrp="1"/>
          </p:cNvSpPr>
          <p:nvPr>
            <p:ph type="body" sz="quarter" idx="10"/>
          </p:nvPr>
        </p:nvSpPr>
        <p:spPr/>
        <p:txBody>
          <a:bodyPr/>
          <a:lstStyle/>
          <a:p>
            <a:r>
              <a:rPr lang="fr-MA" dirty="0"/>
              <a:t>4. Compagnes de génération de leads sur Facebook </a:t>
            </a:r>
          </a:p>
        </p:txBody>
      </p:sp>
      <p:sp>
        <p:nvSpPr>
          <p:cNvPr id="3" name="Espace réservé du texte 2">
            <a:extLst>
              <a:ext uri="{FF2B5EF4-FFF2-40B4-BE49-F238E27FC236}">
                <a16:creationId xmlns:a16="http://schemas.microsoft.com/office/drawing/2014/main" id="{8D67E1C5-9F11-430C-9F14-1B6A4833AD02}"/>
              </a:ext>
            </a:extLst>
          </p:cNvPr>
          <p:cNvSpPr>
            <a:spLocks noGrp="1"/>
          </p:cNvSpPr>
          <p:nvPr>
            <p:ph type="body" sz="quarter" idx="11"/>
          </p:nvPr>
        </p:nvSpPr>
        <p:spPr/>
        <p:txBody>
          <a:bodyPr/>
          <a:lstStyle/>
          <a:p>
            <a:r>
              <a:rPr lang="fr-FR" dirty="0"/>
              <a:t>Le concept est simple.</a:t>
            </a:r>
          </a:p>
          <a:p>
            <a:r>
              <a:rPr lang="fr-FR" dirty="0"/>
              <a:t>Au clic sur votre annonce Facebook, un formulaire </a:t>
            </a:r>
            <a:r>
              <a:rPr lang="fr-FR" dirty="0" err="1"/>
              <a:t>pré-rempli</a:t>
            </a:r>
            <a:r>
              <a:rPr lang="fr-FR" dirty="0"/>
              <a:t> avec les coordonnées Facebook de l’internaute s’affiche.</a:t>
            </a:r>
          </a:p>
          <a:p>
            <a:r>
              <a:rPr lang="fr-FR" dirty="0"/>
              <a:t>Pour être recontacté par votre entreprise, celui-ci peut alors le compléter, l’envoyer et le tour est joué. L’internaute est resté sur la plateforme Facebook, son expérience a été des plus fluides.</a:t>
            </a:r>
          </a:p>
          <a:p>
            <a:r>
              <a:rPr lang="fr-FR" dirty="0"/>
              <a:t>Des formulaires personnalisables selon le besoin</a:t>
            </a:r>
          </a:p>
          <a:p>
            <a:pPr marL="0" indent="0">
              <a:buNone/>
            </a:pPr>
            <a:endParaRPr lang="fr-FR" dirty="0"/>
          </a:p>
          <a:p>
            <a:endParaRPr lang="fr-MA" dirty="0"/>
          </a:p>
        </p:txBody>
      </p:sp>
    </p:spTree>
    <p:extLst>
      <p:ext uri="{BB962C8B-B14F-4D97-AF65-F5344CB8AC3E}">
        <p14:creationId xmlns:p14="http://schemas.microsoft.com/office/powerpoint/2010/main" val="3759677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1173</Words>
  <Application>Microsoft Office PowerPoint</Application>
  <PresentationFormat>Affichage à l'écran (4:3)</PresentationFormat>
  <Paragraphs>131</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Futura Lt BT</vt:lpstr>
      <vt:lpstr>Questrial</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Ismael BAROUDI</dc:creator>
  <cp:lastModifiedBy>Zineb BENAISSA</cp:lastModifiedBy>
  <cp:revision>33</cp:revision>
  <dcterms:created xsi:type="dcterms:W3CDTF">2021-03-24T09:05:59Z</dcterms:created>
  <dcterms:modified xsi:type="dcterms:W3CDTF">2024-05-02T13:49:49Z</dcterms:modified>
</cp:coreProperties>
</file>